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21"/>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p:nvPr>
            <p:ph type="body" sz="quarter" idx="22"/>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bk object 16"/>
          <p:cNvSpPr/>
          <p:nvPr/>
        </p:nvSpPr>
        <p:spPr>
          <a:xfrm>
            <a:off x="751280" y="571508"/>
            <a:ext cx="11490763" cy="8618072"/>
          </a:xfrm>
          <a:prstGeom prst="rect">
            <a:avLst/>
          </a:prstGeom>
          <a:solidFill>
            <a:srgbClr val="C3ECFF"/>
          </a:solid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118" name="Title Text"/>
          <p:cNvSpPr txBox="1"/>
          <p:nvPr>
            <p:ph type="title"/>
          </p:nvPr>
        </p:nvSpPr>
        <p:spPr>
          <a:xfrm>
            <a:off x="2100572" y="667287"/>
            <a:ext cx="8803653" cy="1376183"/>
          </a:xfrm>
          <a:prstGeom prst="rect">
            <a:avLst/>
          </a:prstGeom>
        </p:spPr>
        <p:txBody>
          <a:bodyPr lIns="0" tIns="0" rIns="0" bIns="0" anchor="t"/>
          <a:lstStyle>
            <a:lvl1pPr algn="l" defTabSz="1147482">
              <a:defRPr sz="4400">
                <a:solidFill>
                  <a:srgbClr val="E02DA4"/>
                </a:solidFill>
                <a:latin typeface="Gill Sans"/>
                <a:ea typeface="Gill Sans"/>
                <a:cs typeface="Gill Sans"/>
                <a:sym typeface="Gill Sans"/>
              </a:defRPr>
            </a:lvl1pPr>
          </a:lstStyle>
          <a:p>
            <a:pPr/>
            <a:r>
              <a:t>Title Text</a:t>
            </a:r>
          </a:p>
        </p:txBody>
      </p:sp>
      <p:sp>
        <p:nvSpPr>
          <p:cNvPr id="119" name="Body Level One…"/>
          <p:cNvSpPr txBox="1"/>
          <p:nvPr>
            <p:ph type="body" idx="1"/>
          </p:nvPr>
        </p:nvSpPr>
        <p:spPr>
          <a:xfrm>
            <a:off x="822362" y="2243327"/>
            <a:ext cx="11360076" cy="6437378"/>
          </a:xfrm>
          <a:prstGeom prst="rect">
            <a:avLst/>
          </a:prstGeom>
        </p:spPr>
        <p:txBody>
          <a:bodyPr lIns="0" tIns="0" rIns="0" bIns="0" anchor="t"/>
          <a:lstStyle>
            <a:lvl1pPr marL="0" indent="0" defTabSz="1147482">
              <a:spcBef>
                <a:spcPts val="0"/>
              </a:spcBef>
              <a:buSzTx/>
              <a:buNone/>
              <a:defRPr sz="2200">
                <a:latin typeface="Calibri"/>
                <a:ea typeface="Calibri"/>
                <a:cs typeface="Calibri"/>
                <a:sym typeface="Calibri"/>
              </a:defRPr>
            </a:lvl1pPr>
            <a:lvl2pPr marL="0" indent="457200" defTabSz="1147482">
              <a:spcBef>
                <a:spcPts val="0"/>
              </a:spcBef>
              <a:buSzTx/>
              <a:buNone/>
              <a:defRPr sz="2200">
                <a:latin typeface="Calibri"/>
                <a:ea typeface="Calibri"/>
                <a:cs typeface="Calibri"/>
                <a:sym typeface="Calibri"/>
              </a:defRPr>
            </a:lvl2pPr>
            <a:lvl3pPr marL="0" indent="914400" defTabSz="1147482">
              <a:spcBef>
                <a:spcPts val="0"/>
              </a:spcBef>
              <a:buSzTx/>
              <a:buNone/>
              <a:defRPr sz="2200">
                <a:latin typeface="Calibri"/>
                <a:ea typeface="Calibri"/>
                <a:cs typeface="Calibri"/>
                <a:sym typeface="Calibri"/>
              </a:defRPr>
            </a:lvl3pPr>
            <a:lvl4pPr marL="0" indent="1371600" defTabSz="1147482">
              <a:spcBef>
                <a:spcPts val="0"/>
              </a:spcBef>
              <a:buSzTx/>
              <a:buNone/>
              <a:defRPr sz="2200">
                <a:latin typeface="Calibri"/>
                <a:ea typeface="Calibri"/>
                <a:cs typeface="Calibri"/>
                <a:sym typeface="Calibri"/>
              </a:defRPr>
            </a:lvl4pPr>
            <a:lvl5pPr marL="0" indent="1828800" defTabSz="1147482">
              <a:spcBef>
                <a:spcPts val="0"/>
              </a:spcBef>
              <a:buSzTx/>
              <a:buNone/>
              <a:defRPr sz="2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1858960" y="9070847"/>
            <a:ext cx="323479" cy="330201"/>
          </a:xfrm>
          <a:prstGeom prst="rect">
            <a:avLst/>
          </a:prstGeom>
        </p:spPr>
        <p:txBody>
          <a:bodyPr lIns="0" tIns="0" rIns="0" bIns="0"/>
          <a:lstStyle>
            <a:lvl1pPr algn="r" defTabSz="1147482">
              <a:defRPr sz="22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7" name="bk object 16"/>
          <p:cNvSpPr/>
          <p:nvPr/>
        </p:nvSpPr>
        <p:spPr>
          <a:xfrm>
            <a:off x="751280" y="571508"/>
            <a:ext cx="11490763" cy="8618072"/>
          </a:xfrm>
          <a:prstGeom prst="rect">
            <a:avLst/>
          </a:prstGeom>
          <a:solidFill>
            <a:srgbClr val="C3ECFF"/>
          </a:solid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128" name="Slide Number"/>
          <p:cNvSpPr txBox="1"/>
          <p:nvPr>
            <p:ph type="sldNum" sz="quarter" idx="2"/>
          </p:nvPr>
        </p:nvSpPr>
        <p:spPr>
          <a:xfrm>
            <a:off x="11858960" y="9070847"/>
            <a:ext cx="323479" cy="330201"/>
          </a:xfrm>
          <a:prstGeom prst="rect">
            <a:avLst/>
          </a:prstGeom>
        </p:spPr>
        <p:txBody>
          <a:bodyPr lIns="0" tIns="0" rIns="0" bIns="0"/>
          <a:lstStyle>
            <a:lvl1pPr algn="r" defTabSz="1147482">
              <a:defRPr sz="22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idx="21"/>
          </p:nvPr>
        </p:nvSpPr>
        <p:spPr>
          <a:xfrm>
            <a:off x="-2374900" y="889000"/>
            <a:ext cx="11976100" cy="7984067"/>
          </a:xfrm>
          <a:prstGeom prst="rect">
            <a:avLst/>
          </a:prstGeom>
        </p:spPr>
        <p:txBody>
          <a:bodyPr lIns="91439" tIns="45719" rIns="91439" bIns="45719" anchor="t">
            <a:noAutofit/>
          </a:bodyPr>
          <a:lstStyle/>
          <a:p>
            <a:pPr/>
          </a:p>
        </p:txBody>
      </p:sp>
      <p:sp>
        <p:nvSpPr>
          <p:cNvPr id="84" name="Image"/>
          <p:cNvSpPr/>
          <p:nvPr>
            <p:ph type="pic" sz="quarter" idx="22"/>
          </p:nvPr>
        </p:nvSpPr>
        <p:spPr>
          <a:xfrm>
            <a:off x="6680200" y="5026947"/>
            <a:ext cx="6057901" cy="4040705"/>
          </a:xfrm>
          <a:prstGeom prst="rect">
            <a:avLst/>
          </a:prstGeom>
        </p:spPr>
        <p:txBody>
          <a:bodyPr lIns="91439" tIns="45719" rIns="91439" bIns="45719" anchor="t">
            <a:noAutofit/>
          </a:bodyPr>
          <a:lstStyle/>
          <a:p>
            <a:pPr/>
          </a:p>
        </p:txBody>
      </p:sp>
      <p:sp>
        <p:nvSpPr>
          <p:cNvPr id="85" name="Image"/>
          <p:cNvSpPr/>
          <p:nvPr>
            <p:ph type="pic" sz="quarter" idx="23"/>
          </p:nvPr>
        </p:nvSpPr>
        <p:spPr>
          <a:xfrm>
            <a:off x="6502400" y="886747"/>
            <a:ext cx="5867400" cy="391160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
        <p:nvSpPr>
          <p:cNvPr id="4"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tif"/><Relationship Id="rId3" Type="http://schemas.openxmlformats.org/officeDocument/2006/relationships/image" Target="../media/image43.tif"/><Relationship Id="rId4" Type="http://schemas.openxmlformats.org/officeDocument/2006/relationships/image" Target="../media/image44.tif"/><Relationship Id="rId5" Type="http://schemas.openxmlformats.org/officeDocument/2006/relationships/image" Target="../media/image45.tif"/><Relationship Id="rId6" Type="http://schemas.openxmlformats.org/officeDocument/2006/relationships/image" Target="../media/image46.tif"/><Relationship Id="rId7" Type="http://schemas.openxmlformats.org/officeDocument/2006/relationships/image" Target="../media/image47.tif"/></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 Id="rId3" Type="http://schemas.openxmlformats.org/officeDocument/2006/relationships/image" Target="../media/image7.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owl.purdue.edu/owl/general_writing/academic_writing/conciseness/index.html"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scitechedit.com/en-gb/words-and-phrases-to-avoid"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scitechedit.com/en-gb/word-choice"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3.png"/><Relationship Id="rId4" Type="http://schemas.openxmlformats.org/officeDocument/2006/relationships/image" Target="../media/image1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unreadablepress.com/2022/09/03/hype-adjectives/" TargetMode="Externa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9.tif"/><Relationship Id="rId5" Type="http://schemas.openxmlformats.org/officeDocument/2006/relationships/image" Target="../media/image10.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 Id="rId3" Type="http://schemas.openxmlformats.org/officeDocument/2006/relationships/image" Target="../media/image18.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tif"/><Relationship Id="rId3" Type="http://schemas.openxmlformats.org/officeDocument/2006/relationships/image" Target="../media/image20.tif"/><Relationship Id="rId4" Type="http://schemas.openxmlformats.org/officeDocument/2006/relationships/image" Target="../media/image21.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24.png"/><Relationship Id="rId4" Type="http://schemas.openxmlformats.org/officeDocument/2006/relationships/image" Target="../media/image2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tif"/><Relationship Id="rId3" Type="http://schemas.openxmlformats.org/officeDocument/2006/relationships/image" Target="../media/image24.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tif"/><Relationship Id="rId3" Type="http://schemas.openxmlformats.org/officeDocument/2006/relationships/image" Target="../media/image26.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Twc2S88zuGo?feature=oembed" TargetMode="External"/><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38.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27.tif"/><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tif"/><Relationship Id="rId7" Type="http://schemas.openxmlformats.org/officeDocument/2006/relationships/image" Target="../media/image31.tif"/><Relationship Id="rId8" Type="http://schemas.openxmlformats.org/officeDocument/2006/relationships/image" Target="../media/image32.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3.tif"/><Relationship Id="rId4" Type="http://schemas.openxmlformats.org/officeDocument/2006/relationships/image" Target="../media/image34.tif"/></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5.tif"/><Relationship Id="rId4" Type="http://schemas.openxmlformats.org/officeDocument/2006/relationships/image" Target="../media/image36.tif"/><Relationship Id="rId5" Type="http://schemas.openxmlformats.org/officeDocument/2006/relationships/image" Target="../media/image37.tif"/><Relationship Id="rId6" Type="http://schemas.openxmlformats.org/officeDocument/2006/relationships/image" Target="../media/image38.tif"/><Relationship Id="rId7" Type="http://schemas.openxmlformats.org/officeDocument/2006/relationships/image" Target="../media/image39.tif"/><Relationship Id="rId8" Type="http://schemas.openxmlformats.org/officeDocument/2006/relationships/image" Target="../media/image40.tif"/><Relationship Id="rId9" Type="http://schemas.openxmlformats.org/officeDocument/2006/relationships/image" Target="../media/image41.t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9.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40.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 Id="rId3" Type="http://schemas.openxmlformats.org/officeDocument/2006/relationships/image" Target="../media/image10.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A6AAA9"/>
            </a:gs>
            <a:gs pos="100000">
              <a:srgbClr val="DCDEE0"/>
            </a:gs>
          </a:gsLst>
          <a:lin ang="2700000" scaled="0"/>
        </a:gradFill>
      </p:bgPr>
    </p:bg>
    <p:spTree>
      <p:nvGrpSpPr>
        <p:cNvPr id="1" name=""/>
        <p:cNvGrpSpPr/>
        <p:nvPr/>
      </p:nvGrpSpPr>
      <p:grpSpPr>
        <a:xfrm>
          <a:off x="0" y="0"/>
          <a:ext cx="0" cy="0"/>
          <a:chOff x="0" y="0"/>
          <a:chExt cx="0" cy="0"/>
        </a:xfrm>
      </p:grpSpPr>
      <p:pic>
        <p:nvPicPr>
          <p:cNvPr id="137" name="Class Notes Logo.jpg" descr="Class Notes Logo.jpg"/>
          <p:cNvPicPr>
            <a:picLocks noChangeAspect="1"/>
          </p:cNvPicPr>
          <p:nvPr/>
        </p:nvPicPr>
        <p:blipFill>
          <a:blip r:embed="rId2">
            <a:extLst/>
          </a:blip>
          <a:stretch>
            <a:fillRect/>
          </a:stretch>
        </p:blipFill>
        <p:spPr>
          <a:xfrm>
            <a:off x="2540000" y="3035746"/>
            <a:ext cx="7821415" cy="3910708"/>
          </a:xfrm>
          <a:prstGeom prst="rect">
            <a:avLst/>
          </a:prstGeom>
          <a:ln w="12700">
            <a:miter lim="400000"/>
          </a:ln>
        </p:spPr>
      </p:pic>
      <p:pic>
        <p:nvPicPr>
          <p:cNvPr id="138" name="UAA.jpg" descr="UAA.jpg"/>
          <p:cNvPicPr>
            <a:picLocks noChangeAspect="1"/>
          </p:cNvPicPr>
          <p:nvPr/>
        </p:nvPicPr>
        <p:blipFill>
          <a:blip r:embed="rId3">
            <a:extLst/>
          </a:blip>
          <a:stretch>
            <a:fillRect/>
          </a:stretch>
        </p:blipFill>
        <p:spPr>
          <a:xfrm>
            <a:off x="8032750" y="501650"/>
            <a:ext cx="3022600" cy="2324100"/>
          </a:xfrm>
          <a:prstGeom prst="rect">
            <a:avLst/>
          </a:prstGeom>
          <a:ln w="12700">
            <a:miter lim="400000"/>
          </a:ln>
        </p:spPr>
      </p:pic>
      <p:sp>
        <p:nvSpPr>
          <p:cNvPr id="139" name="The Class Notes should be used in conjunction…"/>
          <p:cNvSpPr txBox="1"/>
          <p:nvPr/>
        </p:nvSpPr>
        <p:spPr>
          <a:xfrm>
            <a:off x="2673350" y="7480300"/>
            <a:ext cx="797836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700"/>
            </a:pPr>
            <a:r>
              <a:t>The Class Notes should be used in conjunction</a:t>
            </a:r>
          </a:p>
          <a:p>
            <a:pPr algn="l">
              <a:defRPr sz="2700"/>
            </a:pPr>
            <a:r>
              <a:t>with the Video Lessons for completing assignments</a:t>
            </a:r>
          </a:p>
          <a:p>
            <a:pPr algn="l">
              <a:defRPr sz="2700"/>
            </a:pPr>
            <a:r>
              <a:t>and learning Scientific Writing principles.</a:t>
            </a:r>
          </a:p>
        </p:txBody>
      </p:sp>
      <p:sp>
        <p:nvSpPr>
          <p:cNvPr id="140" name="Your…"/>
          <p:cNvSpPr txBox="1"/>
          <p:nvPr/>
        </p:nvSpPr>
        <p:spPr>
          <a:xfrm>
            <a:off x="8070392" y="4121149"/>
            <a:ext cx="1944016"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F92"/>
                </a:solidFill>
              </a:defRPr>
            </a:pPr>
            <a:r>
              <a:t>Your</a:t>
            </a:r>
          </a:p>
          <a:p>
            <a:pPr>
              <a:defRPr>
                <a:solidFill>
                  <a:srgbClr val="FF2F92"/>
                </a:solidFill>
              </a:defRPr>
            </a:pPr>
            <a:r>
              <a:t>Personal</a:t>
            </a:r>
          </a:p>
          <a:p>
            <a:pPr>
              <a:defRPr>
                <a:solidFill>
                  <a:srgbClr val="FF2F92"/>
                </a:solidFill>
              </a:defRPr>
            </a:pPr>
            <a:r>
              <a:t>Textbook</a:t>
            </a:r>
          </a:p>
        </p:txBody>
      </p:sp>
      <p:sp>
        <p:nvSpPr>
          <p:cNvPr id="141"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 name="Remember to save this document…"/>
          <p:cNvSpPr txBox="1"/>
          <p:nvPr/>
        </p:nvSpPr>
        <p:spPr>
          <a:xfrm>
            <a:off x="1457553" y="1917699"/>
            <a:ext cx="4704894" cy="838201"/>
          </a:xfrm>
          <a:prstGeom prst="rect">
            <a:avLst/>
          </a:prstGeom>
          <a:blipFill>
            <a:blip r:embed="rId4"/>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Remember to save this document</a:t>
            </a:r>
          </a:p>
          <a:p>
            <a:pPr>
              <a:defRPr sz="2400">
                <a:solidFill>
                  <a:srgbClr val="FFFFFF"/>
                </a:solidFill>
              </a:defRPr>
            </a:pPr>
            <a:r>
              <a:t>to your own computer</a:t>
            </a:r>
          </a:p>
        </p:txBody>
      </p:sp>
      <p:sp>
        <p:nvSpPr>
          <p:cNvPr id="143" name="Writing 213…"/>
          <p:cNvSpPr txBox="1"/>
          <p:nvPr/>
        </p:nvSpPr>
        <p:spPr>
          <a:xfrm>
            <a:off x="1381903" y="209103"/>
            <a:ext cx="573668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a:gradFill flip="none" rotWithShape="1">
                  <a:gsLst>
                    <a:gs pos="0">
                      <a:srgbClr val="F94780"/>
                    </a:gs>
                    <a:gs pos="100000">
                      <a:schemeClr val="accent1"/>
                    </a:gs>
                  </a:gsLst>
                  <a:lin ang="5400000" scaled="0"/>
                </a:gradFill>
                <a:latin typeface="Helvetica"/>
                <a:ea typeface="Helvetica"/>
                <a:cs typeface="Helvetica"/>
                <a:sym typeface="Helvetica"/>
              </a:defRPr>
            </a:pPr>
            <a:r>
              <a:t>Writing 213</a:t>
            </a:r>
          </a:p>
          <a:p>
            <a:pPr>
              <a:defRPr b="1" i="1">
                <a:gradFill flip="none" rotWithShape="1">
                  <a:gsLst>
                    <a:gs pos="0">
                      <a:srgbClr val="F94780"/>
                    </a:gs>
                    <a:gs pos="100000">
                      <a:schemeClr val="accent1"/>
                    </a:gs>
                  </a:gsLst>
                  <a:lin ang="5400000" scaled="0"/>
                </a:gradFill>
                <a:latin typeface="Helvetica"/>
                <a:ea typeface="Helvetica"/>
                <a:cs typeface="Helvetica"/>
                <a:sym typeface="Helvetica"/>
              </a:defRPr>
            </a:pPr>
            <a:r>
              <a:t>Writing for the Sciences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 name="Formatting Scientific Writing…"/>
          <p:cNvSpPr txBox="1"/>
          <p:nvPr/>
        </p:nvSpPr>
        <p:spPr>
          <a:xfrm>
            <a:off x="88726" y="1142627"/>
            <a:ext cx="12827348" cy="4293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defRPr b="1" i="1" sz="3000">
                <a:solidFill>
                  <a:srgbClr val="0433FF"/>
                </a:solidFill>
                <a:latin typeface="Arial"/>
                <a:ea typeface="Arial"/>
                <a:cs typeface="Arial"/>
                <a:sym typeface="Arial"/>
              </a:defRPr>
            </a:pPr>
            <a:r>
              <a:t>Formatting Scientific Writing</a:t>
            </a:r>
          </a:p>
          <a:p>
            <a:pPr algn="l" defTabSz="457200">
              <a:spcBef>
                <a:spcPts val="1600"/>
              </a:spcBef>
              <a:defRPr sz="2400">
                <a:latin typeface="Times New Roman"/>
                <a:ea typeface="Times New Roman"/>
                <a:cs typeface="Times New Roman"/>
                <a:sym typeface="Times New Roman"/>
              </a:defRPr>
            </a:pPr>
            <a:r>
              <a:t>Clear scientific writing generally follows a specific format with key sections: </a:t>
            </a:r>
            <a:endParaRPr>
              <a:latin typeface="Calibri"/>
              <a:ea typeface="Calibri"/>
              <a:cs typeface="Calibri"/>
              <a:sym typeface="Calibri"/>
            </a:endParaRPr>
          </a:p>
          <a:p>
            <a:pPr marL="609600" indent="-304800" algn="l" defTabSz="457200">
              <a:spcBef>
                <a:spcPts val="1600"/>
              </a:spcBef>
              <a:defRPr sz="2400">
                <a:latin typeface="Times New Roman"/>
                <a:ea typeface="Times New Roman"/>
                <a:cs typeface="Times New Roman"/>
                <a:sym typeface="Times New Roman"/>
              </a:defRPr>
            </a:pPr>
            <a:r>
              <a:rPr>
                <a:latin typeface="Symbol"/>
                <a:ea typeface="Symbol"/>
                <a:cs typeface="Symbol"/>
                <a:sym typeface="Symbol"/>
              </a:rPr>
              <a:t>·</a:t>
            </a:r>
            <a:r>
              <a:t>      an introduction to a particular topic, </a:t>
            </a:r>
            <a:endParaRPr>
              <a:latin typeface="Calibri"/>
              <a:ea typeface="Calibri"/>
              <a:cs typeface="Calibri"/>
              <a:sym typeface="Calibri"/>
            </a:endParaRPr>
          </a:p>
          <a:p>
            <a:pPr marL="609600" indent="-304800" algn="l" defTabSz="457200">
              <a:spcBef>
                <a:spcPts val="1600"/>
              </a:spcBef>
              <a:defRPr sz="2400">
                <a:latin typeface="Times New Roman"/>
                <a:ea typeface="Times New Roman"/>
                <a:cs typeface="Times New Roman"/>
                <a:sym typeface="Times New Roman"/>
              </a:defRPr>
            </a:pPr>
            <a:r>
              <a:rPr>
                <a:latin typeface="Symbol"/>
                <a:ea typeface="Symbol"/>
                <a:cs typeface="Symbol"/>
                <a:sym typeface="Symbol"/>
              </a:rPr>
              <a:t>·</a:t>
            </a:r>
            <a:r>
              <a:t>      hypotheses to be tested, </a:t>
            </a:r>
            <a:endParaRPr>
              <a:latin typeface="Calibri"/>
              <a:ea typeface="Calibri"/>
              <a:cs typeface="Calibri"/>
              <a:sym typeface="Calibri"/>
            </a:endParaRPr>
          </a:p>
          <a:p>
            <a:pPr marL="609600" indent="-304800" algn="l" defTabSz="457200">
              <a:spcBef>
                <a:spcPts val="1600"/>
              </a:spcBef>
              <a:defRPr sz="2400">
                <a:latin typeface="Times New Roman"/>
                <a:ea typeface="Times New Roman"/>
                <a:cs typeface="Times New Roman"/>
                <a:sym typeface="Times New Roman"/>
              </a:defRPr>
            </a:pPr>
            <a:r>
              <a:rPr>
                <a:latin typeface="Symbol"/>
                <a:ea typeface="Symbol"/>
                <a:cs typeface="Symbol"/>
                <a:sym typeface="Symbol"/>
              </a:rPr>
              <a:t>·</a:t>
            </a:r>
            <a:r>
              <a:t>      a description of methods, key results, </a:t>
            </a:r>
            <a:endParaRPr>
              <a:latin typeface="Calibri"/>
              <a:ea typeface="Calibri"/>
              <a:cs typeface="Calibri"/>
              <a:sym typeface="Calibri"/>
            </a:endParaRPr>
          </a:p>
          <a:p>
            <a:pPr marL="609600" indent="-304800" algn="l" defTabSz="457200">
              <a:spcBef>
                <a:spcPts val="1600"/>
              </a:spcBef>
              <a:defRPr sz="2400">
                <a:latin typeface="Times New Roman"/>
                <a:ea typeface="Times New Roman"/>
                <a:cs typeface="Times New Roman"/>
                <a:sym typeface="Times New Roman"/>
              </a:defRPr>
            </a:pPr>
            <a:r>
              <a:rPr>
                <a:latin typeface="Symbol"/>
                <a:ea typeface="Symbol"/>
                <a:cs typeface="Symbol"/>
                <a:sym typeface="Symbol"/>
              </a:rPr>
              <a:t>·</a:t>
            </a:r>
            <a:r>
              <a:t>      a discussion that ties these results to our broader knowledge of the topic. </a:t>
            </a:r>
            <a:endParaRPr>
              <a:latin typeface="Calibri"/>
              <a:ea typeface="Calibri"/>
              <a:cs typeface="Calibri"/>
              <a:sym typeface="Calibri"/>
            </a:endParaRPr>
          </a:p>
          <a:p>
            <a:pPr algn="l" defTabSz="457200">
              <a:spcBef>
                <a:spcPts val="1600"/>
              </a:spcBef>
              <a:defRPr sz="2400">
                <a:latin typeface="Times New Roman"/>
                <a:ea typeface="Times New Roman"/>
                <a:cs typeface="Times New Roman"/>
                <a:sym typeface="Times New Roman"/>
              </a:defRPr>
            </a:pPr>
            <a:r>
              <a:t>This general format is inherent in most scientific writing and facilitates the transfer of information from author to reader if a few guidelines are followed.</a:t>
            </a:r>
          </a:p>
        </p:txBody>
      </p:sp>
      <p:pic>
        <p:nvPicPr>
          <p:cNvPr id="190" name="Image" descr="Image"/>
          <p:cNvPicPr>
            <a:picLocks noChangeAspect="1"/>
          </p:cNvPicPr>
          <p:nvPr/>
        </p:nvPicPr>
        <p:blipFill>
          <a:blip r:embed="rId2">
            <a:extLst/>
          </a:blip>
          <a:stretch>
            <a:fillRect/>
          </a:stretch>
        </p:blipFill>
        <p:spPr>
          <a:xfrm>
            <a:off x="1382183" y="5471583"/>
            <a:ext cx="7994911" cy="3910284"/>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Obtaining Information…"/>
          <p:cNvSpPr txBox="1"/>
          <p:nvPr/>
        </p:nvSpPr>
        <p:spPr>
          <a:xfrm>
            <a:off x="3557498" y="743230"/>
            <a:ext cx="5169104" cy="1205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a:solidFill>
                  <a:schemeClr val="accent1"/>
                </a:solidFill>
                <a:latin typeface="Helvetica Neue"/>
                <a:ea typeface="Helvetica Neue"/>
                <a:cs typeface="Helvetica Neue"/>
                <a:sym typeface="Helvetica Neue"/>
              </a:defRPr>
            </a:pPr>
            <a:r>
              <a:t>Obtaining Information</a:t>
            </a:r>
          </a:p>
          <a:p>
            <a:pPr>
              <a:defRPr b="1" i="1">
                <a:solidFill>
                  <a:schemeClr val="accent1"/>
                </a:solidFill>
                <a:latin typeface="Helvetica Neue"/>
                <a:ea typeface="Helvetica Neue"/>
                <a:cs typeface="Helvetica Neue"/>
                <a:sym typeface="Helvetica Neue"/>
              </a:defRPr>
            </a:pPr>
            <a:r>
              <a:t>for an Scientific Report</a:t>
            </a:r>
          </a:p>
        </p:txBody>
      </p:sp>
      <p:sp>
        <p:nvSpPr>
          <p:cNvPr id="680" name="Second or Third Hand Information"/>
          <p:cNvSpPr txBox="1"/>
          <p:nvPr/>
        </p:nvSpPr>
        <p:spPr>
          <a:xfrm>
            <a:off x="1156131" y="4206009"/>
            <a:ext cx="630250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i="1" sz="3000">
                <a:solidFill>
                  <a:schemeClr val="accent5"/>
                </a:solidFill>
                <a:latin typeface="Helvetica Neue"/>
                <a:ea typeface="Helvetica Neue"/>
                <a:cs typeface="Helvetica Neue"/>
                <a:sym typeface="Helvetica Neue"/>
              </a:defRPr>
            </a:lvl1pPr>
          </a:lstStyle>
          <a:p>
            <a:pPr/>
            <a:r>
              <a:t>Second or Third Hand Information</a:t>
            </a:r>
          </a:p>
        </p:txBody>
      </p:sp>
      <p:sp>
        <p:nvSpPr>
          <p:cNvPr id="681" name="Books, Magazines, Journals, etc:  Print media…"/>
          <p:cNvSpPr txBox="1"/>
          <p:nvPr/>
        </p:nvSpPr>
        <p:spPr>
          <a:xfrm>
            <a:off x="1156131" y="4931867"/>
            <a:ext cx="9613766" cy="22306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1"/>
                </a:solidFill>
              </a:rPr>
              <a:t>Books, Magazines, Journals, etc: </a:t>
            </a:r>
            <a:r>
              <a:rPr b="1">
                <a:solidFill>
                  <a:srgbClr val="9437FF"/>
                </a:solidFill>
              </a:rPr>
              <a:t> </a:t>
            </a:r>
            <a:r>
              <a:t>Print media</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1"/>
                </a:solidFill>
              </a:rPr>
              <a:t>Internet, Search Engines, Social Sites:</a:t>
            </a:r>
            <a:r>
              <a:rPr>
                <a:solidFill>
                  <a:schemeClr val="accent1"/>
                </a:solidFill>
              </a:rPr>
              <a:t> </a:t>
            </a:r>
            <a:r>
              <a:t> Electronic media</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1"/>
                </a:solidFill>
              </a:rPr>
              <a:t>Experts:</a:t>
            </a:r>
            <a:r>
              <a:rPr>
                <a:solidFill>
                  <a:schemeClr val="accent1"/>
                </a:solidFill>
              </a:rPr>
              <a:t>  </a:t>
            </a:r>
            <a:r>
              <a:t>Persons certified in a specialized area</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1"/>
                </a:solidFill>
              </a:rPr>
              <a:t>Surveys and Interviews:</a:t>
            </a:r>
            <a:r>
              <a:rPr>
                <a:solidFill>
                  <a:schemeClr val="accent1"/>
                </a:solidFill>
              </a:rPr>
              <a:t> </a:t>
            </a:r>
            <a:r>
              <a:t> Information filtered by judgment and bias</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1"/>
                </a:solidFill>
              </a:rPr>
              <a:t>Classes, Seminars, Training:</a:t>
            </a:r>
            <a:r>
              <a:rPr>
                <a:solidFill>
                  <a:schemeClr val="accent1"/>
                </a:solidFill>
              </a:rPr>
              <a:t> </a:t>
            </a:r>
            <a:r>
              <a:t> Information filtered by instructors</a:t>
            </a:r>
          </a:p>
        </p:txBody>
      </p:sp>
      <p:sp>
        <p:nvSpPr>
          <p:cNvPr id="682" name="The best and most reliable information is first hand; all other information has been filtered at least once (including college classes…"/>
          <p:cNvSpPr txBox="1"/>
          <p:nvPr/>
        </p:nvSpPr>
        <p:spPr>
          <a:xfrm>
            <a:off x="470331" y="7327950"/>
            <a:ext cx="12323065" cy="19832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latin typeface="Helvetica Neue"/>
                <a:ea typeface="Helvetica Neue"/>
                <a:cs typeface="Helvetica Neue"/>
                <a:sym typeface="Helvetica Neue"/>
              </a:defRPr>
            </a:pPr>
            <a:r>
              <a:rPr b="1" i="1" sz="3400">
                <a:solidFill>
                  <a:srgbClr val="FF2600"/>
                </a:solidFill>
              </a:rPr>
              <a:t>The best and most reliable information is first hand;</a:t>
            </a:r>
            <a:r>
              <a:t> all other information has been filtered at least once (including college classes</a:t>
            </a:r>
          </a:p>
          <a:p>
            <a:pPr algn="l">
              <a:defRPr sz="3000">
                <a:latin typeface="Helvetica Neue"/>
                <a:ea typeface="Helvetica Neue"/>
                <a:cs typeface="Helvetica Neue"/>
                <a:sym typeface="Helvetica Neue"/>
              </a:defRPr>
            </a:pPr>
            <a:r>
              <a:t>and college teachers); reference must be made to this information — </a:t>
            </a:r>
          </a:p>
          <a:p>
            <a:pPr algn="l">
              <a:defRPr sz="3000">
                <a:latin typeface="Helvetica Neue"/>
                <a:ea typeface="Helvetica Neue"/>
                <a:cs typeface="Helvetica Neue"/>
                <a:sym typeface="Helvetica Neue"/>
              </a:defRPr>
            </a:pPr>
            <a:r>
              <a:t>that is, where it came from.</a:t>
            </a:r>
          </a:p>
        </p:txBody>
      </p:sp>
      <p:sp>
        <p:nvSpPr>
          <p:cNvPr id="683" name="First Hand Information"/>
          <p:cNvSpPr txBox="1"/>
          <p:nvPr/>
        </p:nvSpPr>
        <p:spPr>
          <a:xfrm>
            <a:off x="1156131" y="2351809"/>
            <a:ext cx="422071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i="1" sz="3000">
                <a:solidFill>
                  <a:schemeClr val="accent5"/>
                </a:solidFill>
                <a:latin typeface="Helvetica Neue"/>
                <a:ea typeface="Helvetica Neue"/>
                <a:cs typeface="Helvetica Neue"/>
                <a:sym typeface="Helvetica Neue"/>
              </a:defRPr>
            </a:lvl1pPr>
          </a:lstStyle>
          <a:p>
            <a:pPr/>
            <a:r>
              <a:t>First Hand Information</a:t>
            </a:r>
          </a:p>
        </p:txBody>
      </p:sp>
      <p:sp>
        <p:nvSpPr>
          <p:cNvPr id="684" name="Laboratory testing or other scientific methods…"/>
          <p:cNvSpPr txBox="1"/>
          <p:nvPr/>
        </p:nvSpPr>
        <p:spPr>
          <a:xfrm>
            <a:off x="1156131" y="3077667"/>
            <a:ext cx="7093070" cy="902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96333" indent="-296333" algn="l">
              <a:lnSpc>
                <a:spcPct val="120000"/>
              </a:lnSpc>
              <a:buSzPct val="45000"/>
              <a:buBlip>
                <a:blip r:embed="rId2"/>
              </a:buBlip>
              <a:defRPr sz="2400">
                <a:solidFill>
                  <a:schemeClr val="accent1"/>
                </a:solidFill>
                <a:latin typeface="Helvetica Neue"/>
                <a:ea typeface="Helvetica Neue"/>
                <a:cs typeface="Helvetica Neue"/>
                <a:sym typeface="Helvetica Neue"/>
              </a:defRPr>
            </a:pPr>
            <a:r>
              <a:rPr b="1"/>
              <a:t>Laboratory testing or other scientific methods</a:t>
            </a:r>
            <a:endParaRPr b="1"/>
          </a:p>
          <a:p>
            <a:pPr marL="296333" indent="-296333" algn="l">
              <a:lnSpc>
                <a:spcPct val="120000"/>
              </a:lnSpc>
              <a:buSzPct val="45000"/>
              <a:buBlip>
                <a:blip r:embed="rId2"/>
              </a:buBlip>
              <a:defRPr sz="2400">
                <a:solidFill>
                  <a:schemeClr val="accent1"/>
                </a:solidFill>
                <a:latin typeface="Helvetica Neue"/>
                <a:ea typeface="Helvetica Neue"/>
                <a:cs typeface="Helvetica Neue"/>
                <a:sym typeface="Helvetica Neue"/>
              </a:defRPr>
            </a:pPr>
            <a:r>
              <a:rPr b="1"/>
              <a:t>Direct observation on on-site</a:t>
            </a:r>
            <a:r>
              <a:t> </a:t>
            </a:r>
          </a:p>
        </p:txBody>
      </p:sp>
      <p:sp>
        <p:nvSpPr>
          <p:cNvPr id="685"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cientific Reports"/>
          <p:cNvSpPr txBox="1"/>
          <p:nvPr/>
        </p:nvSpPr>
        <p:spPr>
          <a:xfrm>
            <a:off x="397763" y="24127"/>
            <a:ext cx="7320688"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Scientific Reports</a:t>
            </a:r>
          </a:p>
        </p:txBody>
      </p:sp>
      <p:sp>
        <p:nvSpPr>
          <p:cNvPr id="688" name="Scientific Report Characteristics…"/>
          <p:cNvSpPr txBox="1"/>
          <p:nvPr/>
        </p:nvSpPr>
        <p:spPr>
          <a:xfrm>
            <a:off x="60424" y="1609566"/>
            <a:ext cx="12883952" cy="7786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i="1" sz="4000" u="sng">
                <a:solidFill>
                  <a:schemeClr val="accent5"/>
                </a:solidFill>
                <a:latin typeface="Optima"/>
                <a:ea typeface="Optima"/>
                <a:cs typeface="Optima"/>
                <a:sym typeface="Optima"/>
              </a:defRPr>
            </a:pPr>
            <a:r>
              <a:t>Scientific Report Characteristics</a:t>
            </a:r>
          </a:p>
          <a:p>
            <a:pPr lvl="1" marL="938388" indent="-493888" algn="l">
              <a:buSzPct val="75000"/>
              <a:buChar char="•"/>
              <a:defRPr b="1" sz="3500">
                <a:solidFill>
                  <a:srgbClr val="011993"/>
                </a:solidFill>
                <a:latin typeface="Optima"/>
                <a:ea typeface="Optima"/>
                <a:cs typeface="Optima"/>
                <a:sym typeface="Optima"/>
              </a:defRPr>
            </a:pPr>
            <a:r>
              <a:t>Used to address situations that require critical</a:t>
            </a:r>
          </a:p>
          <a:p>
            <a:pPr lvl="4" algn="l">
              <a:defRPr b="1" sz="3500">
                <a:solidFill>
                  <a:srgbClr val="011993"/>
                </a:solidFill>
                <a:latin typeface="Optima"/>
                <a:ea typeface="Optima"/>
                <a:cs typeface="Optima"/>
                <a:sym typeface="Optima"/>
              </a:defRPr>
            </a:pPr>
            <a:r>
              <a:t> thinking, direct observation, and research </a:t>
            </a:r>
          </a:p>
          <a:p>
            <a:pPr lvl="4" algn="l">
              <a:defRPr b="1" sz="3500">
                <a:solidFill>
                  <a:srgbClr val="011993"/>
                </a:solidFill>
                <a:latin typeface="Optima"/>
                <a:ea typeface="Optima"/>
                <a:cs typeface="Optima"/>
                <a:sym typeface="Optima"/>
              </a:defRPr>
            </a:pPr>
            <a:r>
              <a:t> to arrive at a conclusion</a:t>
            </a:r>
          </a:p>
          <a:p>
            <a:pPr lvl="1" marL="938388" indent="-493888" algn="l">
              <a:buSzPct val="75000"/>
              <a:buChar char="•"/>
              <a:defRPr b="1" sz="3500">
                <a:solidFill>
                  <a:srgbClr val="011993"/>
                </a:solidFill>
                <a:latin typeface="Optima"/>
                <a:ea typeface="Optima"/>
                <a:cs typeface="Optima"/>
                <a:sym typeface="Optima"/>
              </a:defRPr>
            </a:pPr>
            <a:r>
              <a:t>Ends with a </a:t>
            </a:r>
            <a:r>
              <a:rPr sz="4400">
                <a:solidFill>
                  <a:schemeClr val="accent5"/>
                </a:solidFill>
                <a:effectLst>
                  <a:outerShdw sx="100000" sy="100000" kx="0" ky="0" algn="b" rotWithShape="0" blurRad="76200" dist="63500" dir="18900000">
                    <a:srgbClr val="FFFC79"/>
                  </a:outerShdw>
                </a:effectLst>
              </a:rPr>
              <a:t>recommendation </a:t>
            </a:r>
            <a:r>
              <a:rPr sz="3400">
                <a:solidFill>
                  <a:schemeClr val="accent5"/>
                </a:solidFill>
                <a:effectLst>
                  <a:outerShdw sx="100000" sy="100000" kx="0" ky="0" algn="b" rotWithShape="0" blurRad="76200" dist="63500" dir="18900000">
                    <a:srgbClr val="FFFC79"/>
                  </a:outerShdw>
                </a:effectLst>
              </a:rPr>
              <a:t>(the difference between analytical reports and other kinds of reports)</a:t>
            </a:r>
            <a:r>
              <a:rPr>
                <a:solidFill>
                  <a:schemeClr val="accent5"/>
                </a:solidFill>
                <a:effectLst>
                  <a:outerShdw sx="100000" sy="100000" kx="0" ky="0" algn="b" rotWithShape="0" blurRad="76200" dist="63500" dir="18900000">
                    <a:srgbClr val="FFFFFF"/>
                  </a:outerShdw>
                </a:effectLst>
              </a:rPr>
              <a:t> </a:t>
            </a:r>
            <a:r>
              <a:t>or an action plan which may have the following results:</a:t>
            </a:r>
          </a:p>
          <a:p>
            <a:pPr lvl="2" marL="1321152" indent="-432152" algn="l">
              <a:buSzPct val="45000"/>
              <a:buBlip>
                <a:blip r:embed="rId2"/>
              </a:buBlip>
              <a:defRPr b="1" sz="3500">
                <a:solidFill>
                  <a:srgbClr val="011993"/>
                </a:solidFill>
                <a:latin typeface="Optima"/>
                <a:ea typeface="Optima"/>
                <a:cs typeface="Optima"/>
                <a:sym typeface="Optima"/>
              </a:defRPr>
            </a:pPr>
            <a:r>
              <a:t>The recommendation may be accepted and implemented</a:t>
            </a:r>
          </a:p>
          <a:p>
            <a:pPr lvl="2" marL="1321152" indent="-432152" algn="l">
              <a:buSzPct val="45000"/>
              <a:buBlip>
                <a:blip r:embed="rId2"/>
              </a:buBlip>
              <a:defRPr b="1" sz="3500">
                <a:solidFill>
                  <a:srgbClr val="011993"/>
                </a:solidFill>
                <a:latin typeface="Optima"/>
                <a:ea typeface="Optima"/>
                <a:cs typeface="Optima"/>
                <a:sym typeface="Optima"/>
              </a:defRPr>
            </a:pPr>
            <a:r>
              <a:t>The recommendation may be ignored or rejected</a:t>
            </a:r>
          </a:p>
          <a:p>
            <a:pPr lvl="2" marL="1321152" indent="-432152" algn="l">
              <a:buSzPct val="45000"/>
              <a:buBlip>
                <a:blip r:embed="rId2"/>
              </a:buBlip>
              <a:defRPr b="1" sz="3500">
                <a:solidFill>
                  <a:srgbClr val="011993"/>
                </a:solidFill>
                <a:latin typeface="Optima"/>
                <a:ea typeface="Optima"/>
                <a:cs typeface="Optima"/>
                <a:sym typeface="Optima"/>
              </a:defRPr>
            </a:pPr>
            <a:r>
              <a:t>The recommendation may cause additional studies to be conducted</a:t>
            </a:r>
          </a:p>
          <a:p>
            <a:pPr lvl="2" marL="1321152" indent="-432152" algn="l">
              <a:buSzPct val="45000"/>
              <a:buBlip>
                <a:blip r:embed="rId2"/>
              </a:buBlip>
              <a:defRPr b="1" sz="3500">
                <a:solidFill>
                  <a:srgbClr val="011993"/>
                </a:solidFill>
                <a:latin typeface="Optima"/>
                <a:ea typeface="Optima"/>
                <a:cs typeface="Optima"/>
                <a:sym typeface="Optima"/>
              </a:defRPr>
            </a:pPr>
            <a:r>
              <a:t>The recommendation may lead to requesting proposals to carry out the recommendations (the World of Work cycle)</a:t>
            </a:r>
          </a:p>
        </p:txBody>
      </p:sp>
      <p:sp>
        <p:nvSpPr>
          <p:cNvPr id="689"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Analytical Reports"/>
          <p:cNvSpPr txBox="1"/>
          <p:nvPr/>
        </p:nvSpPr>
        <p:spPr>
          <a:xfrm>
            <a:off x="626363" y="-64773"/>
            <a:ext cx="7413957"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Analytical Reports</a:t>
            </a:r>
          </a:p>
        </p:txBody>
      </p:sp>
      <p:sp>
        <p:nvSpPr>
          <p:cNvPr id="692" name="Model for a Analytical Report"/>
          <p:cNvSpPr txBox="1"/>
          <p:nvPr/>
        </p:nvSpPr>
        <p:spPr>
          <a:xfrm>
            <a:off x="703833" y="773778"/>
            <a:ext cx="6691885" cy="6985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000" u="sng">
                <a:solidFill>
                  <a:schemeClr val="accent5"/>
                </a:solidFill>
                <a:latin typeface="Optima"/>
                <a:ea typeface="Optima"/>
                <a:cs typeface="Optima"/>
                <a:sym typeface="Optima"/>
              </a:defRPr>
            </a:lvl1pPr>
          </a:lstStyle>
          <a:p>
            <a:pPr/>
            <a:r>
              <a:t>Model for a Analytical Report</a:t>
            </a:r>
          </a:p>
        </p:txBody>
      </p:sp>
      <p:sp>
        <p:nvSpPr>
          <p:cNvPr id="693" name="COVER PAGE…"/>
          <p:cNvSpPr txBox="1"/>
          <p:nvPr/>
        </p:nvSpPr>
        <p:spPr>
          <a:xfrm>
            <a:off x="673099" y="1400237"/>
            <a:ext cx="5600701" cy="82485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85750" marR="457200" algn="l" defTabSz="457200">
              <a:tabLst>
                <a:tab pos="508000" algn="l"/>
                <a:tab pos="5486400" algn="r"/>
              </a:tabLst>
              <a:defRPr sz="1200">
                <a:latin typeface="Arial"/>
                <a:ea typeface="Arial"/>
                <a:cs typeface="Arial"/>
                <a:sym typeface="Arial"/>
              </a:defRPr>
            </a:pPr>
            <a:r>
              <a:t>COVER PAGE</a:t>
            </a:r>
          </a:p>
          <a:p>
            <a:pPr marL="285750" marR="457200" algn="l" defTabSz="457200">
              <a:tabLst>
                <a:tab pos="508000" algn="l"/>
                <a:tab pos="5486400" algn="r"/>
              </a:tabLst>
              <a:defRPr sz="1200">
                <a:latin typeface="Arial"/>
                <a:ea typeface="Arial"/>
                <a:cs typeface="Arial"/>
                <a:sym typeface="Arial"/>
              </a:defRPr>
            </a:pPr>
            <a:r>
              <a:t>TITLE PAGE</a:t>
            </a:r>
          </a:p>
          <a:p>
            <a:pPr marL="285750" marR="457200" algn="l" defTabSz="457200">
              <a:tabLst>
                <a:tab pos="508000" algn="l"/>
                <a:tab pos="5486400" algn="r"/>
              </a:tabLst>
              <a:defRPr sz="1200">
                <a:latin typeface="Arial"/>
                <a:ea typeface="Arial"/>
                <a:cs typeface="Arial"/>
                <a:sym typeface="Arial"/>
              </a:defRPr>
            </a:pPr>
            <a:r>
              <a:t>LETTER OF TRANSMITTAL</a:t>
            </a:r>
          </a:p>
          <a:p>
            <a:pPr marL="285750" marR="457200" algn="l" defTabSz="457200">
              <a:tabLst>
                <a:tab pos="508000" algn="l"/>
                <a:tab pos="5486400" algn="r"/>
              </a:tabLst>
              <a:defRPr sz="1200">
                <a:latin typeface="Arial"/>
                <a:ea typeface="Arial"/>
                <a:cs typeface="Arial"/>
                <a:sym typeface="Arial"/>
              </a:defRPr>
            </a:pPr>
            <a:r>
              <a:t>TABLE OF CONTENTS</a:t>
            </a:r>
            <a:r>
              <a:rPr>
                <a:latin typeface="Times New Roman"/>
                <a:ea typeface="Times New Roman"/>
                <a:cs typeface="Times New Roman"/>
                <a:sym typeface="Times New Roman"/>
              </a:rPr>
              <a:t>	ii</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Arial"/>
                <a:ea typeface="Arial"/>
                <a:cs typeface="Arial"/>
                <a:sym typeface="Arial"/>
              </a:defRPr>
            </a:pPr>
            <a:r>
              <a:t>ABSTRACT</a:t>
            </a:r>
            <a:r>
              <a:rPr>
                <a:latin typeface="Times New Roman"/>
                <a:ea typeface="Times New Roman"/>
                <a:cs typeface="Times New Roman"/>
                <a:sym typeface="Times New Roman"/>
              </a:rPr>
              <a:t>	iv</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Arial"/>
                <a:ea typeface="Arial"/>
                <a:cs typeface="Arial"/>
                <a:sym typeface="Arial"/>
              </a:defRPr>
            </a:pPr>
            <a:r>
              <a:t>INTRODUCTION</a:t>
            </a:r>
            <a:r>
              <a:rPr>
                <a:latin typeface="Times New Roman"/>
                <a:ea typeface="Times New Roman"/>
                <a:cs typeface="Times New Roman"/>
                <a:sym typeface="Times New Roman"/>
              </a:rPr>
              <a:t>	1</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Times New Roman"/>
                <a:ea typeface="Times New Roman"/>
                <a:cs typeface="Times New Roman"/>
                <a:sym typeface="Times New Roman"/>
              </a:defRPr>
            </a:pPr>
            <a:r>
              <a:t>	Background	1</a:t>
            </a:r>
          </a:p>
          <a:p>
            <a:pPr marL="285750" marR="457200" algn="l" defTabSz="457200">
              <a:tabLst>
                <a:tab pos="508000" algn="l"/>
                <a:tab pos="5486400" algn="r"/>
              </a:tabLst>
              <a:defRPr sz="1200">
                <a:latin typeface="Times New Roman"/>
                <a:ea typeface="Times New Roman"/>
                <a:cs typeface="Times New Roman"/>
                <a:sym typeface="Times New Roman"/>
              </a:defRPr>
            </a:pPr>
            <a:r>
              <a:t>	Purpose of Report	2</a:t>
            </a:r>
          </a:p>
          <a:p>
            <a:pPr marL="285750" marR="457200" algn="l" defTabSz="457200">
              <a:tabLst>
                <a:tab pos="508000" algn="l"/>
                <a:tab pos="5486400" algn="r"/>
              </a:tabLst>
              <a:defRPr sz="1200">
                <a:latin typeface="Times New Roman"/>
                <a:ea typeface="Times New Roman"/>
                <a:cs typeface="Times New Roman"/>
                <a:sym typeface="Times New Roman"/>
              </a:defRPr>
            </a:pPr>
            <a:r>
              <a:t>	Qualifications of Consultant	2</a:t>
            </a:r>
          </a:p>
          <a:p>
            <a:pPr marL="285750" marR="457200" algn="l" defTabSz="457200">
              <a:tabLst>
                <a:tab pos="508000" algn="l"/>
                <a:tab pos="5486400" algn="r"/>
              </a:tabLst>
              <a:defRPr sz="1200">
                <a:latin typeface="Times New Roman"/>
                <a:ea typeface="Times New Roman"/>
                <a:cs typeface="Times New Roman"/>
                <a:sym typeface="Times New Roman"/>
              </a:defRPr>
            </a:pPr>
            <a:r>
              <a:t>	Data Sources	4</a:t>
            </a:r>
          </a:p>
          <a:p>
            <a:pPr marL="285750" marR="457200" algn="l" defTabSz="457200">
              <a:tabLst>
                <a:tab pos="508000" algn="l"/>
                <a:tab pos="5486400" algn="r"/>
              </a:tabLst>
              <a:defRPr sz="1200">
                <a:latin typeface="Times New Roman"/>
                <a:ea typeface="Times New Roman"/>
                <a:cs typeface="Times New Roman"/>
                <a:sym typeface="Times New Roman"/>
              </a:defRPr>
            </a:pPr>
            <a:r>
              <a:t>	Scope and Limitations	5</a:t>
            </a: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Arial"/>
                <a:ea typeface="Arial"/>
                <a:cs typeface="Arial"/>
                <a:sym typeface="Arial"/>
              </a:defRPr>
            </a:pPr>
            <a:r>
              <a:t>COLLECTED DATA</a:t>
            </a:r>
            <a:r>
              <a:rPr>
                <a:latin typeface="Times New Roman"/>
                <a:ea typeface="Times New Roman"/>
                <a:cs typeface="Times New Roman"/>
                <a:sym typeface="Times New Roman"/>
              </a:rPr>
              <a:t>	5</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Times New Roman"/>
                <a:ea typeface="Times New Roman"/>
                <a:cs typeface="Times New Roman"/>
                <a:sym typeface="Times New Roman"/>
              </a:defRPr>
            </a:pPr>
            <a:r>
              <a:t>	Analysis of </a:t>
            </a:r>
            <a:r>
              <a:rPr i="1"/>
              <a:t>Product #1</a:t>
            </a:r>
            <a:r>
              <a:t>	6</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Laboratory Analysis	6</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Client/User Surveys	6</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Review of Specialized Literature	7</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On-Site Testing	8</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Summary of Findings	9</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Interpretation of Findings	9</a:t>
            </a:r>
          </a:p>
          <a:p>
            <a:pPr marL="285750" marR="457200" algn="l" defTabSz="457200">
              <a:tabLst>
                <a:tab pos="508000" algn="l"/>
                <a:tab pos="5486400" algn="r"/>
              </a:tabLst>
              <a:defRPr sz="1200">
                <a:latin typeface="Times New Roman"/>
                <a:ea typeface="Times New Roman"/>
                <a:cs typeface="Times New Roman"/>
                <a:sym typeface="Times New Roman"/>
              </a:defRPr>
            </a:pPr>
            <a:r>
              <a:t>	Analysis of </a:t>
            </a:r>
            <a:r>
              <a:rPr i="1"/>
              <a:t>Product #2</a:t>
            </a:r>
            <a:r>
              <a:t>	9</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Laboratory Analysis	9</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Client/User Surveys	10</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Review of Literature	11</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On-Site Testing	11</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Summary of Findings	12</a:t>
            </a:r>
          </a:p>
          <a:p>
            <a:pPr marL="285750" marR="457200" algn="l" defTabSz="457200">
              <a:tabLst>
                <a:tab pos="508000" algn="l"/>
                <a:tab pos="736600" algn="l"/>
                <a:tab pos="5486400" algn="r"/>
              </a:tabLst>
              <a:defRPr sz="1200">
                <a:latin typeface="Times New Roman"/>
                <a:ea typeface="Times New Roman"/>
                <a:cs typeface="Times New Roman"/>
                <a:sym typeface="Times New Roman"/>
              </a:defRPr>
            </a:pPr>
            <a:r>
              <a:t>		Interpretation of Findings	13</a:t>
            </a: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Arial"/>
                <a:ea typeface="Arial"/>
                <a:cs typeface="Arial"/>
                <a:sym typeface="Arial"/>
              </a:defRPr>
            </a:pPr>
            <a:r>
              <a:t>CONCLUSION AND RECOMMENDATIONS</a:t>
            </a:r>
            <a:r>
              <a:rPr>
                <a:latin typeface="Times New Roman"/>
                <a:ea typeface="Times New Roman"/>
                <a:cs typeface="Times New Roman"/>
                <a:sym typeface="Times New Roman"/>
              </a:rPr>
              <a:t>	14</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Times New Roman"/>
                <a:ea typeface="Times New Roman"/>
                <a:cs typeface="Times New Roman"/>
                <a:sym typeface="Times New Roman"/>
              </a:defRPr>
            </a:pPr>
            <a:r>
              <a:t>	Summary of Findings	14</a:t>
            </a:r>
          </a:p>
          <a:p>
            <a:pPr marL="285750" marR="457200" algn="l" defTabSz="457200">
              <a:tabLst>
                <a:tab pos="508000" algn="l"/>
                <a:tab pos="5486400" algn="r"/>
              </a:tabLst>
              <a:defRPr sz="1200">
                <a:latin typeface="Times New Roman"/>
                <a:ea typeface="Times New Roman"/>
                <a:cs typeface="Times New Roman"/>
                <a:sym typeface="Times New Roman"/>
              </a:defRPr>
            </a:pPr>
            <a:r>
              <a:t>	Conclusions	15</a:t>
            </a:r>
          </a:p>
          <a:p>
            <a:pPr marL="285750" marR="457200" algn="l" defTabSz="457200">
              <a:tabLst>
                <a:tab pos="508000" algn="l"/>
                <a:tab pos="5486400" algn="r"/>
              </a:tabLst>
              <a:defRPr sz="1200">
                <a:latin typeface="Times New Roman"/>
                <a:ea typeface="Times New Roman"/>
                <a:cs typeface="Times New Roman"/>
                <a:sym typeface="Times New Roman"/>
              </a:defRPr>
            </a:pPr>
            <a:r>
              <a:t>	Recommendation	15</a:t>
            </a:r>
          </a:p>
          <a:p>
            <a:pPr marL="285750" marR="457200" algn="l" defTabSz="457200">
              <a:tabLst>
                <a:tab pos="508000" algn="l"/>
                <a:tab pos="5486400" algn="r"/>
              </a:tabLst>
              <a:defRPr sz="1200">
                <a:latin typeface="Times New Roman"/>
                <a:ea typeface="Times New Roman"/>
                <a:cs typeface="Times New Roman"/>
                <a:sym typeface="Times New Roman"/>
              </a:defRPr>
            </a:pPr>
          </a:p>
          <a:p>
            <a:pPr marL="285750" marR="457200" algn="l" defTabSz="457200">
              <a:tabLst>
                <a:tab pos="508000" algn="l"/>
                <a:tab pos="5486400" algn="r"/>
              </a:tabLst>
              <a:defRPr sz="1200">
                <a:latin typeface="Arial"/>
                <a:ea typeface="Arial"/>
                <a:cs typeface="Arial"/>
                <a:sym typeface="Arial"/>
              </a:defRPr>
            </a:pPr>
            <a:r>
              <a:t>APPENDIXES</a:t>
            </a:r>
            <a:r>
              <a:rPr>
                <a:latin typeface="Times New Roman"/>
                <a:ea typeface="Times New Roman"/>
                <a:cs typeface="Times New Roman"/>
                <a:sym typeface="Times New Roman"/>
              </a:rPr>
              <a:t>	16</a:t>
            </a:r>
            <a:endParaRPr>
              <a:latin typeface="Times New Roman"/>
              <a:ea typeface="Times New Roman"/>
              <a:cs typeface="Times New Roman"/>
              <a:sym typeface="Times New Roman"/>
            </a:endParaRPr>
          </a:p>
          <a:p>
            <a:pPr marL="285750" marR="457200" algn="l" defTabSz="457200">
              <a:tabLst>
                <a:tab pos="508000" algn="l"/>
                <a:tab pos="5486400" algn="r"/>
              </a:tabLst>
              <a:defRPr sz="1200">
                <a:latin typeface="Times New Roman"/>
                <a:ea typeface="Times New Roman"/>
                <a:cs typeface="Times New Roman"/>
                <a:sym typeface="Times New Roman"/>
              </a:defRPr>
            </a:pPr>
            <a:r>
              <a:t>	Appendix A.  Laboratory Testing	16</a:t>
            </a:r>
          </a:p>
          <a:p>
            <a:pPr marL="285750" marR="457200" algn="l" defTabSz="457200">
              <a:tabLst>
                <a:tab pos="508000" algn="l"/>
                <a:tab pos="5486400" algn="r"/>
              </a:tabLst>
              <a:defRPr sz="1200">
                <a:latin typeface="Times New Roman"/>
                <a:ea typeface="Times New Roman"/>
                <a:cs typeface="Times New Roman"/>
                <a:sym typeface="Times New Roman"/>
              </a:defRPr>
            </a:pPr>
            <a:r>
              <a:t>	Appendix B.  Sample Questionnaire	20</a:t>
            </a:r>
          </a:p>
          <a:p>
            <a:pPr marL="285750" marR="457200" algn="l" defTabSz="457200">
              <a:tabLst>
                <a:tab pos="508000" algn="l"/>
                <a:tab pos="5486400" algn="r"/>
              </a:tabLst>
              <a:defRPr sz="1200">
                <a:latin typeface="Times New Roman"/>
                <a:ea typeface="Times New Roman"/>
                <a:cs typeface="Times New Roman"/>
                <a:sym typeface="Times New Roman"/>
              </a:defRPr>
            </a:pPr>
            <a:r>
              <a:t>	Appendix C.  Internet Sources	25</a:t>
            </a:r>
          </a:p>
          <a:p>
            <a:pPr marL="285750" marR="457200" algn="l" defTabSz="457200">
              <a:tabLst>
                <a:tab pos="508000" algn="l"/>
                <a:tab pos="5486400" algn="r"/>
              </a:tabLst>
              <a:defRPr sz="1200">
                <a:latin typeface="Times New Roman"/>
                <a:ea typeface="Times New Roman"/>
                <a:cs typeface="Times New Roman"/>
                <a:sym typeface="Times New Roman"/>
              </a:defRPr>
            </a:pPr>
            <a:r>
              <a:t>	Appendix D.  Comparative Statistics	26</a:t>
            </a:r>
          </a:p>
        </p:txBody>
      </p:sp>
      <p:sp>
        <p:nvSpPr>
          <p:cNvPr id="694"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695" name="Primary Sections…"/>
          <p:cNvSpPr/>
          <p:nvPr/>
        </p:nvSpPr>
        <p:spPr>
          <a:xfrm>
            <a:off x="5746750" y="1685987"/>
            <a:ext cx="3374877" cy="7682087"/>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b="1" i="1" sz="2400" u="sng">
                <a:solidFill>
                  <a:srgbClr val="FFFFFF"/>
                </a:solidFill>
                <a:latin typeface="Helvetica"/>
                <a:ea typeface="Helvetica"/>
                <a:cs typeface="Helvetica"/>
                <a:sym typeface="Helvetica"/>
              </a:defRPr>
            </a:pPr>
            <a:r>
              <a:t>Primary Sections</a:t>
            </a:r>
          </a:p>
          <a:p>
            <a:pPr>
              <a:defRPr sz="2400">
                <a:solidFill>
                  <a:srgbClr val="FFFFFF"/>
                </a:solidFill>
              </a:defRPr>
            </a:pPr>
            <a:r>
              <a:t>Cover Page</a:t>
            </a:r>
          </a:p>
          <a:p>
            <a:pPr>
              <a:defRPr sz="2400">
                <a:solidFill>
                  <a:srgbClr val="FFFFFF"/>
                </a:solidFill>
              </a:defRPr>
            </a:pPr>
            <a:r>
              <a:t>Title Page</a:t>
            </a:r>
          </a:p>
          <a:p>
            <a:pPr>
              <a:defRPr sz="2400">
                <a:solidFill>
                  <a:srgbClr val="FFFFFF"/>
                </a:solidFill>
              </a:defRPr>
            </a:pPr>
            <a:r>
              <a:t>Letter of Transmittal</a:t>
            </a:r>
          </a:p>
          <a:p>
            <a:pPr>
              <a:defRPr sz="2400">
                <a:solidFill>
                  <a:srgbClr val="FFFFFF"/>
                </a:solidFill>
              </a:defRPr>
            </a:pPr>
            <a:r>
              <a:t>Table of Contents</a:t>
            </a:r>
          </a:p>
          <a:p>
            <a:pPr>
              <a:defRPr sz="2400">
                <a:solidFill>
                  <a:srgbClr val="FFFFFF"/>
                </a:solidFill>
              </a:defRPr>
            </a:pPr>
            <a:r>
              <a:t>Abstract</a:t>
            </a:r>
          </a:p>
          <a:p>
            <a:pPr>
              <a:defRPr sz="2400">
                <a:solidFill>
                  <a:srgbClr val="FFFFFF"/>
                </a:solidFill>
              </a:defRPr>
            </a:pPr>
          </a:p>
          <a:p>
            <a:pPr>
              <a:defRPr b="1" i="1" sz="2400">
                <a:solidFill>
                  <a:srgbClr val="FFFFFF"/>
                </a:solidFill>
                <a:latin typeface="Helvetica"/>
                <a:ea typeface="Helvetica"/>
                <a:cs typeface="Helvetica"/>
                <a:sym typeface="Helvetica"/>
              </a:defRPr>
            </a:pPr>
          </a:p>
          <a:p>
            <a:pPr>
              <a:defRPr b="1" i="1" sz="2400">
                <a:solidFill>
                  <a:srgbClr val="FFFFFF"/>
                </a:solidFill>
                <a:latin typeface="Helvetica"/>
                <a:ea typeface="Helvetica"/>
                <a:cs typeface="Helvetica"/>
                <a:sym typeface="Helvetica"/>
              </a:defRPr>
            </a:pPr>
            <a:r>
              <a:t>Introduction</a:t>
            </a:r>
          </a:p>
          <a:p>
            <a:pPr>
              <a:defRPr b="1" i="1" sz="2400">
                <a:solidFill>
                  <a:srgbClr val="FFFFFF"/>
                </a:solidFill>
                <a:latin typeface="Helvetica"/>
                <a:ea typeface="Helvetica"/>
                <a:cs typeface="Helvetica"/>
                <a:sym typeface="Helvetica"/>
              </a:defRPr>
            </a:pPr>
          </a:p>
          <a:p>
            <a:pPr>
              <a:defRPr b="1" i="1" sz="2400">
                <a:solidFill>
                  <a:schemeClr val="accent3">
                    <a:satOff val="18648"/>
                    <a:lumOff val="5971"/>
                  </a:schemeClr>
                </a:solidFill>
                <a:latin typeface="Helvetica"/>
                <a:ea typeface="Helvetica"/>
                <a:cs typeface="Helvetica"/>
                <a:sym typeface="Helvetica"/>
              </a:defRPr>
            </a:pPr>
            <a:r>
              <a:t>Collected Data</a:t>
            </a:r>
          </a:p>
          <a:p>
            <a:pPr>
              <a:defRPr b="1" i="1" sz="2400">
                <a:solidFill>
                  <a:srgbClr val="FFFFFF"/>
                </a:solidFill>
                <a:latin typeface="Helvetica"/>
                <a:ea typeface="Helvetica"/>
                <a:cs typeface="Helvetica"/>
                <a:sym typeface="Helvetica"/>
              </a:defRPr>
            </a:pPr>
          </a:p>
          <a:p>
            <a:pPr>
              <a:defRPr b="1" i="1" sz="2400">
                <a:solidFill>
                  <a:srgbClr val="FFFFFF"/>
                </a:solidFill>
                <a:latin typeface="Helvetica"/>
                <a:ea typeface="Helvetica"/>
                <a:cs typeface="Helvetica"/>
                <a:sym typeface="Helvetica"/>
              </a:defRPr>
            </a:pPr>
            <a:r>
              <a:t>Conclusion</a:t>
            </a: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r>
              <a:t>Appendixes</a:t>
            </a:r>
          </a:p>
          <a:p>
            <a:pPr>
              <a:defRPr sz="2400">
                <a:solidFill>
                  <a:srgbClr val="FFFFFF"/>
                </a:solidFill>
              </a:defRPr>
            </a:pPr>
            <a:r>
              <a:t>Glossaries</a:t>
            </a:r>
          </a:p>
          <a:p>
            <a:pPr>
              <a:defRPr sz="2400">
                <a:solidFill>
                  <a:srgbClr val="FFFFFF"/>
                </a:solidFill>
              </a:defRPr>
            </a:pPr>
            <a:r>
              <a:t>References</a:t>
            </a:r>
          </a:p>
        </p:txBody>
      </p:sp>
      <p:sp>
        <p:nvSpPr>
          <p:cNvPr id="696" name="Front Matter"/>
          <p:cNvSpPr txBox="1"/>
          <p:nvPr/>
        </p:nvSpPr>
        <p:spPr>
          <a:xfrm>
            <a:off x="9419475" y="2914650"/>
            <a:ext cx="2161414" cy="558800"/>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FFFF"/>
                </a:solidFill>
              </a:defRPr>
            </a:lvl1pPr>
          </a:lstStyle>
          <a:p>
            <a:pPr/>
            <a:r>
              <a:t>Front Matter</a:t>
            </a:r>
          </a:p>
        </p:txBody>
      </p:sp>
      <p:sp>
        <p:nvSpPr>
          <p:cNvPr id="697" name="Main Sections"/>
          <p:cNvSpPr txBox="1"/>
          <p:nvPr/>
        </p:nvSpPr>
        <p:spPr>
          <a:xfrm>
            <a:off x="9551492" y="5689600"/>
            <a:ext cx="2506981" cy="558800"/>
          </a:xfrm>
          <a:prstGeom prst="rect">
            <a:avLst/>
          </a:prstGeom>
          <a:blipFill>
            <a:blip r:embed="rId4"/>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FFFF"/>
                </a:solidFill>
              </a:defRPr>
            </a:lvl1pPr>
          </a:lstStyle>
          <a:p>
            <a:pPr/>
            <a:r>
              <a:t>Main Sections</a:t>
            </a:r>
          </a:p>
        </p:txBody>
      </p:sp>
      <p:sp>
        <p:nvSpPr>
          <p:cNvPr id="698" name="End Matter"/>
          <p:cNvSpPr txBox="1"/>
          <p:nvPr/>
        </p:nvSpPr>
        <p:spPr>
          <a:xfrm>
            <a:off x="9511487" y="8337550"/>
            <a:ext cx="1977391" cy="558800"/>
          </a:xfrm>
          <a:prstGeom prst="rect">
            <a:avLst/>
          </a:prstGeom>
          <a:blipFill>
            <a:blip r:embed="rId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FFFF"/>
                </a:solidFill>
              </a:defRPr>
            </a:lvl1pPr>
          </a:lstStyle>
          <a:p>
            <a:pPr/>
            <a:r>
              <a:t>End Matter</a:t>
            </a:r>
          </a:p>
        </p:txBody>
      </p:sp>
      <p:sp>
        <p:nvSpPr>
          <p:cNvPr id="699" name="Line"/>
          <p:cNvSpPr/>
          <p:nvPr/>
        </p:nvSpPr>
        <p:spPr>
          <a:xfrm flipV="1">
            <a:off x="5765800" y="4076348"/>
            <a:ext cx="3336777" cy="1"/>
          </a:xfrm>
          <a:prstGeom prst="line">
            <a:avLst/>
          </a:prstGeom>
          <a:ln w="38100" cap="rnd">
            <a:solidFill>
              <a:srgbClr val="000000"/>
            </a:solidFill>
            <a:custDash>
              <a:ds d="100000" sp="200000"/>
            </a:custDash>
            <a:miter lim="400000"/>
          </a:ln>
        </p:spPr>
        <p:txBody>
          <a:bodyPr lIns="50800" tIns="50800" rIns="50800" bIns="50800" anchor="ctr"/>
          <a:lstStyle/>
          <a:p>
            <a:pPr>
              <a:defRPr sz="2400"/>
            </a:pPr>
          </a:p>
        </p:txBody>
      </p:sp>
      <p:sp>
        <p:nvSpPr>
          <p:cNvPr id="700" name="Line"/>
          <p:cNvSpPr/>
          <p:nvPr/>
        </p:nvSpPr>
        <p:spPr>
          <a:xfrm flipV="1">
            <a:off x="5765800" y="6921065"/>
            <a:ext cx="3336776" cy="1"/>
          </a:xfrm>
          <a:prstGeom prst="line">
            <a:avLst/>
          </a:prstGeom>
          <a:ln w="38100" cap="rnd">
            <a:solidFill>
              <a:srgbClr val="000000"/>
            </a:solidFill>
            <a:custDash>
              <a:ds d="100000" sp="200000"/>
            </a:custDash>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cientific Reports"/>
          <p:cNvSpPr txBox="1"/>
          <p:nvPr/>
        </p:nvSpPr>
        <p:spPr>
          <a:xfrm>
            <a:off x="397763" y="24127"/>
            <a:ext cx="7320688"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Scientific Reports</a:t>
            </a:r>
          </a:p>
        </p:txBody>
      </p:sp>
      <p:sp>
        <p:nvSpPr>
          <p:cNvPr id="703" name="Elements of a Effective Scientific Report…"/>
          <p:cNvSpPr txBox="1"/>
          <p:nvPr/>
        </p:nvSpPr>
        <p:spPr>
          <a:xfrm>
            <a:off x="350668" y="1566226"/>
            <a:ext cx="8943341" cy="76342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rgbClr val="941100"/>
                </a:solidFill>
                <a:latin typeface="Optima"/>
                <a:ea typeface="Optima"/>
                <a:cs typeface="Optima"/>
                <a:sym typeface="Optima"/>
              </a:defRPr>
            </a:pPr>
            <a:r>
              <a:t>Elements of a Effective Scientific Report</a:t>
            </a:r>
          </a:p>
          <a:p>
            <a:pPr lvl="1" marL="938388" indent="-493888" algn="l">
              <a:buSzPct val="75000"/>
              <a:buChar char="•"/>
              <a:defRPr b="1" sz="3500">
                <a:solidFill>
                  <a:srgbClr val="011993"/>
                </a:solidFill>
                <a:latin typeface="Optima"/>
                <a:ea typeface="Optima"/>
                <a:cs typeface="Optima"/>
                <a:sym typeface="Optima"/>
              </a:defRPr>
            </a:pPr>
            <a:r>
              <a:t>Clearly identified problem or goal</a:t>
            </a:r>
          </a:p>
          <a:p>
            <a:pPr lvl="1" marL="938388" indent="-493888" algn="l">
              <a:buSzPct val="75000"/>
              <a:buChar char="•"/>
              <a:defRPr b="1" sz="3500">
                <a:solidFill>
                  <a:srgbClr val="011993"/>
                </a:solidFill>
                <a:latin typeface="Optima"/>
                <a:ea typeface="Optima"/>
                <a:cs typeface="Optima"/>
                <a:sym typeface="Optima"/>
              </a:defRPr>
            </a:pPr>
            <a:r>
              <a:t>Adequate but not excessive data</a:t>
            </a:r>
          </a:p>
          <a:p>
            <a:pPr lvl="1" marL="938388" indent="-493888" algn="l">
              <a:buSzPct val="75000"/>
              <a:buChar char="•"/>
              <a:defRPr b="1" sz="3500">
                <a:solidFill>
                  <a:srgbClr val="011993"/>
                </a:solidFill>
                <a:latin typeface="Optima"/>
                <a:ea typeface="Optima"/>
                <a:cs typeface="Optima"/>
                <a:sym typeface="Optima"/>
              </a:defRPr>
            </a:pPr>
            <a:r>
              <a:t>Accurate and balanced data</a:t>
            </a:r>
          </a:p>
          <a:p>
            <a:pPr lvl="1" marL="938388" indent="-493888" algn="l">
              <a:buSzPct val="75000"/>
              <a:buChar char="•"/>
              <a:defRPr b="1" sz="3500">
                <a:solidFill>
                  <a:srgbClr val="011993"/>
                </a:solidFill>
                <a:latin typeface="Optima"/>
                <a:ea typeface="Optima"/>
                <a:cs typeface="Optima"/>
                <a:sym typeface="Optima"/>
              </a:defRPr>
            </a:pPr>
            <a:r>
              <a:t>Objective data without personal bias</a:t>
            </a:r>
          </a:p>
          <a:p>
            <a:pPr lvl="1" marL="938388" indent="-493888" algn="l">
              <a:buSzPct val="75000"/>
              <a:buChar char="•"/>
              <a:defRPr b="1" sz="3500">
                <a:solidFill>
                  <a:srgbClr val="011993"/>
                </a:solidFill>
                <a:latin typeface="Optima"/>
                <a:ea typeface="Optima"/>
                <a:cs typeface="Optima"/>
                <a:sym typeface="Optima"/>
              </a:defRPr>
            </a:pPr>
            <a:r>
              <a:t>Fully interpreted data </a:t>
            </a:r>
          </a:p>
          <a:p>
            <a:pPr lvl="1" marL="938388" indent="-493888" algn="l">
              <a:buSzPct val="75000"/>
              <a:buChar char="•"/>
              <a:defRPr b="1" sz="3500">
                <a:solidFill>
                  <a:srgbClr val="011993"/>
                </a:solidFill>
                <a:latin typeface="Optima"/>
                <a:ea typeface="Optima"/>
                <a:cs typeface="Optima"/>
                <a:sym typeface="Optima"/>
              </a:defRPr>
            </a:pPr>
            <a:r>
              <a:t>Supported facts and data</a:t>
            </a:r>
          </a:p>
          <a:p>
            <a:pPr lvl="1" marL="938388" indent="-493888" algn="l">
              <a:buSzPct val="75000"/>
              <a:buChar char="•"/>
              <a:defRPr b="1" sz="3500">
                <a:solidFill>
                  <a:srgbClr val="011993"/>
                </a:solidFill>
                <a:latin typeface="Optima"/>
                <a:ea typeface="Optima"/>
                <a:cs typeface="Optima"/>
                <a:sym typeface="Optima"/>
              </a:defRPr>
            </a:pPr>
            <a:r>
              <a:t>Appropriate visuals</a:t>
            </a:r>
          </a:p>
          <a:p>
            <a:pPr lvl="1" marL="938388" indent="-493888" algn="l">
              <a:buSzPct val="75000"/>
              <a:buChar char="•"/>
              <a:defRPr b="1" sz="3500">
                <a:solidFill>
                  <a:srgbClr val="011993"/>
                </a:solidFill>
                <a:latin typeface="Optima"/>
                <a:ea typeface="Optima"/>
                <a:cs typeface="Optima"/>
                <a:sym typeface="Optima"/>
              </a:defRPr>
            </a:pPr>
            <a:r>
              <a:t>Accessible page design</a:t>
            </a:r>
          </a:p>
          <a:p>
            <a:pPr lvl="1" marL="938388" indent="-493888" algn="l">
              <a:buSzPct val="75000"/>
              <a:buChar char="•"/>
              <a:defRPr b="1" sz="3500">
                <a:solidFill>
                  <a:srgbClr val="011993"/>
                </a:solidFill>
                <a:latin typeface="Optima"/>
                <a:ea typeface="Optima"/>
                <a:cs typeface="Optima"/>
                <a:sym typeface="Optima"/>
              </a:defRPr>
            </a:pPr>
            <a:r>
              <a:t>Valid conclusions and recommendations</a:t>
            </a:r>
          </a:p>
          <a:p>
            <a:pPr lvl="1" marL="938388" indent="-493888" algn="l">
              <a:buSzPct val="75000"/>
              <a:buChar char="•"/>
              <a:defRPr b="1" sz="3500">
                <a:solidFill>
                  <a:srgbClr val="011993"/>
                </a:solidFill>
                <a:latin typeface="Optima"/>
                <a:ea typeface="Optima"/>
                <a:cs typeface="Optima"/>
                <a:sym typeface="Optima"/>
              </a:defRPr>
            </a:pPr>
            <a:r>
              <a:t>Self assessment</a:t>
            </a:r>
          </a:p>
          <a:p>
            <a:pPr lvl="1" marL="938388" indent="-493888" algn="l">
              <a:buSzPct val="75000"/>
              <a:buChar char="•"/>
              <a:defRPr b="1" sz="3500">
                <a:solidFill>
                  <a:srgbClr val="011993"/>
                </a:solidFill>
                <a:latin typeface="Optima"/>
                <a:ea typeface="Optima"/>
                <a:cs typeface="Optima"/>
                <a:sym typeface="Optima"/>
              </a:defRPr>
            </a:pPr>
            <a:r>
              <a:t>Logical organization</a:t>
            </a:r>
          </a:p>
          <a:p>
            <a:pPr lvl="1" marL="938388" indent="-493888" algn="l">
              <a:buSzPct val="75000"/>
              <a:buChar char="•"/>
              <a:defRPr b="1" sz="3500">
                <a:solidFill>
                  <a:srgbClr val="011993"/>
                </a:solidFill>
                <a:latin typeface="Optima"/>
                <a:ea typeface="Optima"/>
                <a:cs typeface="Optima"/>
                <a:sym typeface="Optima"/>
              </a:defRPr>
            </a:pPr>
            <a:r>
              <a:t>Clear process from identification to </a:t>
            </a:r>
          </a:p>
          <a:p>
            <a:pPr lvl="4" algn="l">
              <a:defRPr b="1" sz="3500">
                <a:solidFill>
                  <a:srgbClr val="011993"/>
                </a:solidFill>
                <a:latin typeface="Optima"/>
                <a:ea typeface="Optima"/>
                <a:cs typeface="Optima"/>
                <a:sym typeface="Optima"/>
              </a:defRPr>
            </a:pPr>
            <a:r>
              <a:t> recommendation</a:t>
            </a:r>
          </a:p>
        </p:txBody>
      </p:sp>
      <p:sp>
        <p:nvSpPr>
          <p:cNvPr id="704"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cientific Reports"/>
          <p:cNvSpPr txBox="1"/>
          <p:nvPr/>
        </p:nvSpPr>
        <p:spPr>
          <a:xfrm>
            <a:off x="397763" y="24127"/>
            <a:ext cx="7320688"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Scientific Reports</a:t>
            </a:r>
          </a:p>
        </p:txBody>
      </p:sp>
      <p:sp>
        <p:nvSpPr>
          <p:cNvPr id="707" name="Sample Scientific Report Types…"/>
          <p:cNvSpPr txBox="1"/>
          <p:nvPr/>
        </p:nvSpPr>
        <p:spPr>
          <a:xfrm>
            <a:off x="566568" y="1109026"/>
            <a:ext cx="10730430" cy="81702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Sample Scientific Report Types</a:t>
            </a:r>
          </a:p>
          <a:p>
            <a:pPr lvl="1" marL="938388" indent="-493888" algn="l">
              <a:buSzPct val="75000"/>
              <a:buChar char="•"/>
              <a:defRPr b="1" sz="3500">
                <a:solidFill>
                  <a:srgbClr val="011993"/>
                </a:solidFill>
                <a:latin typeface="Optima"/>
                <a:ea typeface="Optima"/>
                <a:cs typeface="Optima"/>
                <a:sym typeface="Optima"/>
              </a:defRPr>
            </a:pPr>
            <a:r>
              <a:t>Causal Analysis</a:t>
            </a:r>
          </a:p>
          <a:p>
            <a:pPr lvl="2" marL="1259416" indent="-370416" algn="l">
              <a:buSzPct val="45000"/>
              <a:buBlip>
                <a:blip r:embed="rId2"/>
              </a:buBlip>
              <a:defRPr b="1" i="1" sz="2700">
                <a:solidFill>
                  <a:srgbClr val="0433FF"/>
                </a:solidFill>
                <a:latin typeface="Optima"/>
                <a:ea typeface="Optima"/>
                <a:cs typeface="Optima"/>
                <a:sym typeface="Optima"/>
              </a:defRPr>
            </a:pPr>
            <a:r>
              <a:t>Make sure the cause fits the effect</a:t>
            </a:r>
          </a:p>
          <a:p>
            <a:pPr lvl="2" marL="1259416" indent="-370416" algn="l">
              <a:buSzPct val="45000"/>
              <a:buBlip>
                <a:blip r:embed="rId2"/>
              </a:buBlip>
              <a:defRPr b="1" i="1" sz="2700">
                <a:solidFill>
                  <a:srgbClr val="0433FF"/>
                </a:solidFill>
                <a:latin typeface="Optima"/>
                <a:ea typeface="Optima"/>
                <a:cs typeface="Optima"/>
                <a:sym typeface="Optima"/>
              </a:defRPr>
            </a:pPr>
            <a:r>
              <a:t>Make the links between cause and effect clear</a:t>
            </a:r>
          </a:p>
          <a:p>
            <a:pPr lvl="2" marL="1259416" indent="-370416" algn="l">
              <a:buSzPct val="45000"/>
              <a:buBlip>
                <a:blip r:embed="rId2"/>
              </a:buBlip>
              <a:defRPr b="1" i="1" sz="2700">
                <a:solidFill>
                  <a:srgbClr val="0433FF"/>
                </a:solidFill>
                <a:latin typeface="Optima"/>
                <a:ea typeface="Optima"/>
                <a:cs typeface="Optima"/>
                <a:sym typeface="Optima"/>
              </a:defRPr>
            </a:pPr>
            <a:r>
              <a:t>Clearly distinguish between possible, probable, and</a:t>
            </a:r>
          </a:p>
          <a:p>
            <a:pPr lvl="6" algn="l">
              <a:defRPr b="1" i="1" sz="2700">
                <a:solidFill>
                  <a:srgbClr val="0433FF"/>
                </a:solidFill>
                <a:latin typeface="Optima"/>
                <a:ea typeface="Optima"/>
                <a:cs typeface="Optima"/>
                <a:sym typeface="Optima"/>
              </a:defRPr>
            </a:pPr>
            <a:r>
              <a:t>definite causes</a:t>
            </a:r>
          </a:p>
          <a:p>
            <a:pPr lvl="1" marL="938388" indent="-493888" algn="l">
              <a:buSzPct val="75000"/>
              <a:buChar char="•"/>
              <a:defRPr b="1" sz="3500">
                <a:solidFill>
                  <a:srgbClr val="011993"/>
                </a:solidFill>
                <a:latin typeface="Optima"/>
                <a:ea typeface="Optima"/>
                <a:cs typeface="Optima"/>
                <a:sym typeface="Optima"/>
              </a:defRPr>
            </a:pPr>
            <a:r>
              <a:t>Comparative Analysis</a:t>
            </a:r>
          </a:p>
          <a:p>
            <a:pPr lvl="2" marL="1259416" indent="-370416" algn="l">
              <a:buSzPct val="45000"/>
              <a:buBlip>
                <a:blip r:embed="rId2"/>
              </a:buBlip>
              <a:defRPr b="1" i="1" sz="2700">
                <a:solidFill>
                  <a:srgbClr val="0433FF"/>
                </a:solidFill>
                <a:latin typeface="Optima"/>
                <a:ea typeface="Optima"/>
                <a:cs typeface="Optima"/>
                <a:sym typeface="Optima"/>
              </a:defRPr>
            </a:pPr>
            <a:r>
              <a:t>Make the comparison on clear and definite criteria</a:t>
            </a:r>
          </a:p>
          <a:p>
            <a:pPr lvl="2" marL="1259416" indent="-370416" algn="l">
              <a:buSzPct val="45000"/>
              <a:buBlip>
                <a:blip r:embed="rId2"/>
              </a:buBlip>
              <a:defRPr b="1" i="1" sz="2700">
                <a:solidFill>
                  <a:srgbClr val="0433FF"/>
                </a:solidFill>
                <a:latin typeface="Optima"/>
                <a:ea typeface="Optima"/>
                <a:cs typeface="Optima"/>
                <a:sym typeface="Optima"/>
              </a:defRPr>
            </a:pPr>
            <a:r>
              <a:t>Give each item balanced treatment</a:t>
            </a:r>
          </a:p>
          <a:p>
            <a:pPr lvl="2" marL="1259416" indent="-370416" algn="l">
              <a:buSzPct val="45000"/>
              <a:buBlip>
                <a:blip r:embed="rId2"/>
              </a:buBlip>
              <a:defRPr b="1" i="1" sz="2700">
                <a:solidFill>
                  <a:srgbClr val="0433FF"/>
                </a:solidFill>
                <a:latin typeface="Optima"/>
                <a:ea typeface="Optima"/>
                <a:cs typeface="Optima"/>
                <a:sym typeface="Optima"/>
              </a:defRPr>
            </a:pPr>
            <a:r>
              <a:t>Support and clarify the comparison through credible examples</a:t>
            </a:r>
          </a:p>
          <a:p>
            <a:pPr lvl="2" marL="1259416" indent="-370416" algn="l">
              <a:buSzPct val="45000"/>
              <a:buBlip>
                <a:blip r:embed="rId2"/>
              </a:buBlip>
              <a:defRPr b="1" i="1" sz="2700">
                <a:solidFill>
                  <a:srgbClr val="0433FF"/>
                </a:solidFill>
                <a:latin typeface="Optima"/>
                <a:ea typeface="Optima"/>
                <a:cs typeface="Optima"/>
                <a:sym typeface="Optima"/>
              </a:defRPr>
            </a:pPr>
            <a:r>
              <a:t>Follow either a block pattern or a point-by-point comparison</a:t>
            </a:r>
          </a:p>
          <a:p>
            <a:pPr lvl="2" marL="1259416" indent="-370416" algn="l">
              <a:buSzPct val="45000"/>
              <a:buBlip>
                <a:blip r:embed="rId2"/>
              </a:buBlip>
              <a:defRPr b="1" i="1" sz="2700">
                <a:solidFill>
                  <a:srgbClr val="0433FF"/>
                </a:solidFill>
                <a:latin typeface="Optima"/>
                <a:ea typeface="Optima"/>
                <a:cs typeface="Optima"/>
                <a:sym typeface="Optima"/>
              </a:defRPr>
            </a:pPr>
            <a:r>
              <a:t>Order points for greatest emphasis</a:t>
            </a:r>
          </a:p>
          <a:p>
            <a:pPr lvl="2" marL="1259416" indent="-370416" algn="l">
              <a:buSzPct val="45000"/>
              <a:buBlip>
                <a:blip r:embed="rId2"/>
              </a:buBlip>
              <a:defRPr b="1" i="1" sz="2700">
                <a:solidFill>
                  <a:srgbClr val="0433FF"/>
                </a:solidFill>
                <a:latin typeface="Optima"/>
                <a:ea typeface="Optima"/>
                <a:cs typeface="Optima"/>
                <a:sym typeface="Optima"/>
              </a:defRPr>
            </a:pPr>
            <a:r>
              <a:t>In a recommendation (e.g., X is better than Y), offer final</a:t>
            </a:r>
          </a:p>
          <a:p>
            <a:pPr lvl="5" algn="l">
              <a:defRPr b="1" i="1" sz="2700">
                <a:solidFill>
                  <a:srgbClr val="0433FF"/>
                </a:solidFill>
                <a:latin typeface="Optima"/>
                <a:ea typeface="Optima"/>
                <a:cs typeface="Optima"/>
                <a:sym typeface="Optima"/>
              </a:defRPr>
            </a:pPr>
            <a:r>
              <a:t>  judgment based on criteria presented</a:t>
            </a:r>
          </a:p>
          <a:p>
            <a:pPr lvl="1" marL="938388" indent="-493888" algn="l">
              <a:buSzPct val="75000"/>
              <a:buChar char="•"/>
              <a:defRPr b="1" sz="3500">
                <a:solidFill>
                  <a:srgbClr val="011993"/>
                </a:solidFill>
                <a:latin typeface="Optima"/>
                <a:ea typeface="Optima"/>
                <a:cs typeface="Optima"/>
                <a:sym typeface="Optima"/>
              </a:defRPr>
            </a:pPr>
            <a:r>
              <a:t>Feasibility Analysis</a:t>
            </a:r>
          </a:p>
          <a:p>
            <a:pPr lvl="2" marL="1259416" indent="-370416" algn="l">
              <a:buSzPct val="45000"/>
              <a:buBlip>
                <a:blip r:embed="rId2"/>
              </a:buBlip>
              <a:defRPr b="1" i="1" sz="2700">
                <a:solidFill>
                  <a:srgbClr val="0433FF"/>
                </a:solidFill>
                <a:latin typeface="Optima"/>
                <a:ea typeface="Optima"/>
                <a:cs typeface="Optima"/>
                <a:sym typeface="Optima"/>
              </a:defRPr>
            </a:pPr>
            <a:r>
              <a:t>Consider the strength of supporting reasons</a:t>
            </a:r>
          </a:p>
          <a:p>
            <a:pPr lvl="2" marL="1259416" indent="-370416" algn="l">
              <a:buSzPct val="45000"/>
              <a:buBlip>
                <a:blip r:embed="rId2"/>
              </a:buBlip>
              <a:defRPr b="1" i="1" sz="2700">
                <a:solidFill>
                  <a:srgbClr val="0433FF"/>
                </a:solidFill>
                <a:latin typeface="Optima"/>
                <a:ea typeface="Optima"/>
                <a:cs typeface="Optima"/>
                <a:sym typeface="Optima"/>
              </a:defRPr>
            </a:pPr>
            <a:r>
              <a:t>Consider the strength of opposing reasons</a:t>
            </a:r>
          </a:p>
          <a:p>
            <a:pPr lvl="2" marL="1259416" indent="-370416" algn="l">
              <a:buSzPct val="45000"/>
              <a:buBlip>
                <a:blip r:embed="rId2"/>
              </a:buBlip>
              <a:defRPr b="1" i="1" sz="2700">
                <a:solidFill>
                  <a:srgbClr val="0433FF"/>
                </a:solidFill>
                <a:latin typeface="Optima"/>
                <a:ea typeface="Optima"/>
                <a:cs typeface="Optima"/>
                <a:sym typeface="Optima"/>
              </a:defRPr>
            </a:pPr>
            <a:r>
              <a:t>Recommend a realistic course of action</a:t>
            </a:r>
          </a:p>
        </p:txBody>
      </p:sp>
      <p:sp>
        <p:nvSpPr>
          <p:cNvPr id="708"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Organizing Information"/>
          <p:cNvSpPr txBox="1"/>
          <p:nvPr/>
        </p:nvSpPr>
        <p:spPr>
          <a:xfrm>
            <a:off x="759669" y="403462"/>
            <a:ext cx="7484073"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5300">
                <a:solidFill>
                  <a:schemeClr val="accent1"/>
                </a:solidFill>
                <a:latin typeface="Helvetica Neue"/>
                <a:ea typeface="Helvetica Neue"/>
                <a:cs typeface="Helvetica Neue"/>
                <a:sym typeface="Helvetica Neue"/>
              </a:defRPr>
            </a:lvl1pPr>
          </a:lstStyle>
          <a:p>
            <a:pPr/>
            <a:r>
              <a:t>Organizing Information</a:t>
            </a:r>
          </a:p>
        </p:txBody>
      </p:sp>
      <p:sp>
        <p:nvSpPr>
          <p:cNvPr id="711" name="Partitioning and Classifying"/>
          <p:cNvSpPr txBox="1"/>
          <p:nvPr/>
        </p:nvSpPr>
        <p:spPr>
          <a:xfrm>
            <a:off x="988028" y="1574896"/>
            <a:ext cx="5958587"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500">
                <a:solidFill>
                  <a:schemeClr val="accent5"/>
                </a:solidFill>
                <a:latin typeface="Helvetica Neue"/>
                <a:ea typeface="Helvetica Neue"/>
                <a:cs typeface="Helvetica Neue"/>
                <a:sym typeface="Helvetica Neue"/>
              </a:defRPr>
            </a:lvl1pPr>
          </a:lstStyle>
          <a:p>
            <a:pPr/>
            <a:r>
              <a:t>Partitioning and Classifying</a:t>
            </a:r>
          </a:p>
        </p:txBody>
      </p:sp>
      <p:sp>
        <p:nvSpPr>
          <p:cNvPr id="712" name="Sequencing"/>
          <p:cNvSpPr txBox="1"/>
          <p:nvPr/>
        </p:nvSpPr>
        <p:spPr>
          <a:xfrm>
            <a:off x="988028" y="4141718"/>
            <a:ext cx="2632838"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500">
                <a:solidFill>
                  <a:schemeClr val="accent5"/>
                </a:solidFill>
                <a:latin typeface="Helvetica Neue"/>
                <a:ea typeface="Helvetica Neue"/>
                <a:cs typeface="Helvetica Neue"/>
                <a:sym typeface="Helvetica Neue"/>
              </a:defRPr>
            </a:lvl1pPr>
          </a:lstStyle>
          <a:p>
            <a:pPr/>
            <a:r>
              <a:t>Sequencing</a:t>
            </a:r>
          </a:p>
        </p:txBody>
      </p:sp>
      <p:sp>
        <p:nvSpPr>
          <p:cNvPr id="713" name="Partitioning separates information into parts,…"/>
          <p:cNvSpPr txBox="1"/>
          <p:nvPr/>
        </p:nvSpPr>
        <p:spPr>
          <a:xfrm>
            <a:off x="1082612" y="2177033"/>
            <a:ext cx="7386065" cy="181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75000"/>
              <a:buChar char="•"/>
              <a:defRPr sz="2600">
                <a:latin typeface="Helvetica Neue"/>
                <a:ea typeface="Helvetica Neue"/>
                <a:cs typeface="Helvetica Neue"/>
                <a:sym typeface="Helvetica Neue"/>
              </a:defRPr>
            </a:pPr>
            <a:r>
              <a:rPr sz="3000">
                <a:solidFill>
                  <a:schemeClr val="accent5"/>
                </a:solidFill>
              </a:rPr>
              <a:t>Partitioning</a:t>
            </a:r>
            <a:r>
              <a:rPr sz="3000">
                <a:solidFill>
                  <a:srgbClr val="FFFC79"/>
                </a:solidFill>
              </a:rPr>
              <a:t> </a:t>
            </a:r>
            <a:r>
              <a:t>separates information into parts,</a:t>
            </a:r>
          </a:p>
          <a:p>
            <a:pPr algn="l">
              <a:defRPr sz="2600">
                <a:latin typeface="Helvetica Neue"/>
                <a:ea typeface="Helvetica Neue"/>
                <a:cs typeface="Helvetica Neue"/>
                <a:sym typeface="Helvetica Neue"/>
              </a:defRPr>
            </a:pPr>
            <a:r>
              <a:t>    sections, or categories</a:t>
            </a:r>
          </a:p>
          <a:p>
            <a:pPr marL="370416" indent="-370416" algn="l">
              <a:buSzPct val="75000"/>
              <a:buChar char="•"/>
              <a:defRPr sz="2600">
                <a:latin typeface="Helvetica Neue"/>
                <a:ea typeface="Helvetica Neue"/>
                <a:cs typeface="Helvetica Neue"/>
                <a:sym typeface="Helvetica Neue"/>
              </a:defRPr>
            </a:pPr>
            <a:r>
              <a:rPr sz="3000">
                <a:solidFill>
                  <a:schemeClr val="accent5"/>
                </a:solidFill>
              </a:rPr>
              <a:t>Classifying</a:t>
            </a:r>
            <a:r>
              <a:rPr sz="3000">
                <a:solidFill>
                  <a:srgbClr val="FFFC79"/>
                </a:solidFill>
              </a:rPr>
              <a:t> </a:t>
            </a:r>
            <a:r>
              <a:t>sorts a variety of things that share</a:t>
            </a:r>
          </a:p>
          <a:p>
            <a:pPr algn="l">
              <a:defRPr sz="2600">
                <a:latin typeface="Helvetica Neue"/>
                <a:ea typeface="Helvetica Neue"/>
                <a:cs typeface="Helvetica Neue"/>
                <a:sym typeface="Helvetica Neue"/>
              </a:defRPr>
            </a:pPr>
            <a:r>
              <a:t>    certain similarities</a:t>
            </a:r>
          </a:p>
        </p:txBody>
      </p:sp>
      <p:sp>
        <p:nvSpPr>
          <p:cNvPr id="714" name="Breaks information down into discrete, digestible, understandable units…"/>
          <p:cNvSpPr txBox="1"/>
          <p:nvPr/>
        </p:nvSpPr>
        <p:spPr>
          <a:xfrm>
            <a:off x="1082612" y="8439556"/>
            <a:ext cx="10924462" cy="9051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1027" indent="-321027" algn="l">
              <a:buSzPct val="75000"/>
              <a:buChar char="•"/>
              <a:defRPr sz="2600">
                <a:latin typeface="Helvetica Neue"/>
                <a:ea typeface="Helvetica Neue"/>
                <a:cs typeface="Helvetica Neue"/>
                <a:sym typeface="Helvetica Neue"/>
              </a:defRPr>
            </a:pPr>
            <a:r>
              <a:t>Breaks information down into discrete, digestible, understandable units</a:t>
            </a:r>
          </a:p>
          <a:p>
            <a:pPr marL="321027" indent="-321027" algn="l">
              <a:buSzPct val="75000"/>
              <a:buChar char="•"/>
              <a:defRPr sz="2600">
                <a:latin typeface="Helvetica Neue"/>
                <a:ea typeface="Helvetica Neue"/>
                <a:cs typeface="Helvetica Neue"/>
                <a:sym typeface="Helvetica Neue"/>
              </a:defRPr>
            </a:pPr>
            <a:r>
              <a:t>Uses visual design techniques to highlight information</a:t>
            </a:r>
          </a:p>
        </p:txBody>
      </p:sp>
      <p:sp>
        <p:nvSpPr>
          <p:cNvPr id="715" name="Chunking"/>
          <p:cNvSpPr txBox="1"/>
          <p:nvPr/>
        </p:nvSpPr>
        <p:spPr>
          <a:xfrm>
            <a:off x="988028" y="7850118"/>
            <a:ext cx="2163890"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500">
                <a:solidFill>
                  <a:schemeClr val="accent5"/>
                </a:solidFill>
                <a:latin typeface="Helvetica Neue"/>
                <a:ea typeface="Helvetica Neue"/>
                <a:cs typeface="Helvetica Neue"/>
                <a:sym typeface="Helvetica Neue"/>
              </a:defRPr>
            </a:lvl1pPr>
          </a:lstStyle>
          <a:p>
            <a:pPr/>
            <a:r>
              <a:t>Chunking</a:t>
            </a:r>
          </a:p>
        </p:txBody>
      </p:sp>
      <p:sp>
        <p:nvSpPr>
          <p:cNvPr id="716" name="Spatial:  begins at one location, ends at another…"/>
          <p:cNvSpPr txBox="1"/>
          <p:nvPr/>
        </p:nvSpPr>
        <p:spPr>
          <a:xfrm>
            <a:off x="1082612" y="4731155"/>
            <a:ext cx="11590806" cy="29371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1027" indent="-321027" algn="l">
              <a:buSzPct val="75000"/>
              <a:buChar char="•"/>
              <a:defRPr sz="2600">
                <a:latin typeface="Helvetica Neue"/>
                <a:ea typeface="Helvetica Neue"/>
                <a:cs typeface="Helvetica Neue"/>
                <a:sym typeface="Helvetica Neue"/>
              </a:defRPr>
            </a:pPr>
            <a:r>
              <a:rPr>
                <a:solidFill>
                  <a:schemeClr val="accent5"/>
                </a:solidFill>
              </a:rPr>
              <a:t>Spatial: </a:t>
            </a:r>
            <a:r>
              <a:t> begins at one location, ends at another</a:t>
            </a:r>
          </a:p>
          <a:p>
            <a:pPr marL="321027" indent="-321027" algn="l">
              <a:buSzPct val="75000"/>
              <a:buChar char="•"/>
              <a:defRPr sz="2600">
                <a:latin typeface="Helvetica Neue"/>
                <a:ea typeface="Helvetica Neue"/>
                <a:cs typeface="Helvetica Neue"/>
                <a:sym typeface="Helvetica Neue"/>
              </a:defRPr>
            </a:pPr>
            <a:r>
              <a:rPr>
                <a:solidFill>
                  <a:schemeClr val="accent5"/>
                </a:solidFill>
              </a:rPr>
              <a:t>Chronological:</a:t>
            </a:r>
            <a:r>
              <a:t>  follows the sequence of events</a:t>
            </a:r>
          </a:p>
          <a:p>
            <a:pPr marL="321027" indent="-321027" algn="l">
              <a:buSzPct val="75000"/>
              <a:buChar char="•"/>
              <a:defRPr sz="2600">
                <a:latin typeface="Helvetica Neue"/>
                <a:ea typeface="Helvetica Neue"/>
                <a:cs typeface="Helvetica Neue"/>
                <a:sym typeface="Helvetica Neue"/>
              </a:defRPr>
            </a:pPr>
            <a:r>
              <a:rPr>
                <a:solidFill>
                  <a:schemeClr val="accent5"/>
                </a:solidFill>
              </a:rPr>
              <a:t>Effect-to-cause: </a:t>
            </a:r>
            <a:r>
              <a:t> identifies a problem, then traces its cause</a:t>
            </a:r>
          </a:p>
          <a:p>
            <a:pPr marL="321027" indent="-321027" algn="l">
              <a:buSzPct val="75000"/>
              <a:buChar char="•"/>
              <a:defRPr sz="2600">
                <a:latin typeface="Helvetica Neue"/>
                <a:ea typeface="Helvetica Neue"/>
                <a:cs typeface="Helvetica Neue"/>
                <a:sym typeface="Helvetica Neue"/>
              </a:defRPr>
            </a:pPr>
            <a:r>
              <a:rPr>
                <a:solidFill>
                  <a:schemeClr val="accent5"/>
                </a:solidFill>
              </a:rPr>
              <a:t>Cause-to-effect: </a:t>
            </a:r>
            <a:r>
              <a:t> follows an action to its results</a:t>
            </a:r>
          </a:p>
          <a:p>
            <a:pPr marL="321027" indent="-321027" algn="l">
              <a:buSzPct val="75000"/>
              <a:buChar char="•"/>
              <a:defRPr sz="2600">
                <a:latin typeface="Helvetica Neue"/>
                <a:ea typeface="Helvetica Neue"/>
                <a:cs typeface="Helvetica Neue"/>
                <a:sym typeface="Helvetica Neue"/>
              </a:defRPr>
            </a:pPr>
            <a:r>
              <a:rPr>
                <a:solidFill>
                  <a:schemeClr val="accent5"/>
                </a:solidFill>
              </a:rPr>
              <a:t>Emphatic: </a:t>
            </a:r>
            <a:r>
              <a:t> reasons are offered in support of a particular viewpoint</a:t>
            </a:r>
          </a:p>
          <a:p>
            <a:pPr marL="321027" indent="-321027" algn="l">
              <a:buSzPct val="75000"/>
              <a:buChar char="•"/>
              <a:defRPr sz="2600">
                <a:latin typeface="Helvetica Neue"/>
                <a:ea typeface="Helvetica Neue"/>
                <a:cs typeface="Helvetica Neue"/>
                <a:sym typeface="Helvetica Neue"/>
              </a:defRPr>
            </a:pPr>
            <a:r>
              <a:rPr>
                <a:solidFill>
                  <a:schemeClr val="accent5"/>
                </a:solidFill>
              </a:rPr>
              <a:t>Problem-causes-solution: </a:t>
            </a:r>
            <a:r>
              <a:t> describes problem, diagnosis, offers solution</a:t>
            </a:r>
          </a:p>
          <a:p>
            <a:pPr marL="321027" indent="-321027" algn="l">
              <a:buSzPct val="75000"/>
              <a:buChar char="•"/>
              <a:defRPr sz="2600">
                <a:latin typeface="Helvetica Neue"/>
                <a:ea typeface="Helvetica Neue"/>
                <a:cs typeface="Helvetica Neue"/>
                <a:sym typeface="Helvetica Neue"/>
              </a:defRPr>
            </a:pPr>
            <a:r>
              <a:rPr>
                <a:solidFill>
                  <a:schemeClr val="accent5"/>
                </a:solidFill>
              </a:rPr>
              <a:t>Comparison-contrast: </a:t>
            </a:r>
            <a:r>
              <a:t> evaluates two or more items in relation to each other</a:t>
            </a:r>
          </a:p>
        </p:txBody>
      </p:sp>
      <p:sp>
        <p:nvSpPr>
          <p:cNvPr id="717"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Findings"/>
          <p:cNvSpPr txBox="1"/>
          <p:nvPr/>
        </p:nvSpPr>
        <p:spPr>
          <a:xfrm>
            <a:off x="1385176" y="466962"/>
            <a:ext cx="2843048"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300">
                <a:solidFill>
                  <a:schemeClr val="accent1"/>
                </a:solidFill>
                <a:latin typeface="Helvetica Neue"/>
                <a:ea typeface="Helvetica Neue"/>
                <a:cs typeface="Helvetica Neue"/>
                <a:sym typeface="Helvetica Neue"/>
              </a:defRPr>
            </a:lvl1pPr>
          </a:lstStyle>
          <a:p>
            <a:pPr/>
            <a:r>
              <a:t>Findings</a:t>
            </a:r>
          </a:p>
        </p:txBody>
      </p:sp>
      <p:sp>
        <p:nvSpPr>
          <p:cNvPr id="720" name="Findings are the information you provide to the reader.…"/>
          <p:cNvSpPr txBox="1"/>
          <p:nvPr/>
        </p:nvSpPr>
        <p:spPr>
          <a:xfrm>
            <a:off x="1791106" y="1618233"/>
            <a:ext cx="9317356" cy="10053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latin typeface="Helvetica Neue"/>
                <a:ea typeface="Helvetica Neue"/>
                <a:cs typeface="Helvetica Neue"/>
                <a:sym typeface="Helvetica Neue"/>
              </a:defRPr>
            </a:pPr>
            <a:r>
              <a:t>Findings are the information you provide to the reader.</a:t>
            </a:r>
          </a:p>
          <a:p>
            <a:pPr algn="l">
              <a:defRPr sz="3000">
                <a:latin typeface="Helvetica Neue"/>
                <a:ea typeface="Helvetica Neue"/>
                <a:cs typeface="Helvetica Neue"/>
                <a:sym typeface="Helvetica Neue"/>
              </a:defRPr>
            </a:pPr>
            <a:r>
              <a:t>Keep in mind the following:</a:t>
            </a:r>
          </a:p>
        </p:txBody>
      </p:sp>
      <p:sp>
        <p:nvSpPr>
          <p:cNvPr id="721" name="Evaluating Information"/>
          <p:cNvSpPr txBox="1"/>
          <p:nvPr/>
        </p:nvSpPr>
        <p:spPr>
          <a:xfrm>
            <a:off x="1724628" y="2755996"/>
            <a:ext cx="4954017"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500">
                <a:solidFill>
                  <a:schemeClr val="accent5"/>
                </a:solidFill>
                <a:latin typeface="Helvetica Neue"/>
                <a:ea typeface="Helvetica Neue"/>
                <a:cs typeface="Helvetica Neue"/>
                <a:sym typeface="Helvetica Neue"/>
              </a:defRPr>
            </a:lvl1pPr>
          </a:lstStyle>
          <a:p>
            <a:pPr/>
            <a:r>
              <a:t>Evaluating Information</a:t>
            </a:r>
          </a:p>
        </p:txBody>
      </p:sp>
      <p:sp>
        <p:nvSpPr>
          <p:cNvPr id="722" name="Interpreting Information"/>
          <p:cNvSpPr txBox="1"/>
          <p:nvPr/>
        </p:nvSpPr>
        <p:spPr>
          <a:xfrm>
            <a:off x="1724628" y="5486496"/>
            <a:ext cx="5217161"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500">
                <a:solidFill>
                  <a:schemeClr val="accent5"/>
                </a:solidFill>
                <a:latin typeface="Helvetica Neue"/>
                <a:ea typeface="Helvetica Neue"/>
                <a:cs typeface="Helvetica Neue"/>
                <a:sym typeface="Helvetica Neue"/>
              </a:defRPr>
            </a:lvl1pPr>
          </a:lstStyle>
          <a:p>
            <a:pPr/>
            <a:r>
              <a:t>Interpreting Information</a:t>
            </a:r>
          </a:p>
        </p:txBody>
      </p:sp>
      <p:sp>
        <p:nvSpPr>
          <p:cNvPr id="723" name="Is the information accurate, reliable, objective and unbiased?…"/>
          <p:cNvSpPr txBox="1"/>
          <p:nvPr/>
        </p:nvSpPr>
        <p:spPr>
          <a:xfrm>
            <a:off x="1755712" y="3523233"/>
            <a:ext cx="9401580" cy="1717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1027" indent="-321027" algn="l">
              <a:buSzPct val="75000"/>
              <a:buChar char="•"/>
              <a:defRPr sz="2600">
                <a:latin typeface="Helvetica Neue"/>
                <a:ea typeface="Helvetica Neue"/>
                <a:cs typeface="Helvetica Neue"/>
                <a:sym typeface="Helvetica Neue"/>
              </a:defRPr>
            </a:pPr>
            <a:r>
              <a:t>Is the information accurate, reliable, objective and unbiased?</a:t>
            </a:r>
          </a:p>
          <a:p>
            <a:pPr marL="321027" indent="-321027" algn="l">
              <a:buSzPct val="75000"/>
              <a:buChar char="•"/>
              <a:defRPr sz="2600">
                <a:latin typeface="Helvetica Neue"/>
                <a:ea typeface="Helvetica Neue"/>
                <a:cs typeface="Helvetica Neue"/>
                <a:sym typeface="Helvetica Neue"/>
              </a:defRPr>
            </a:pPr>
            <a:r>
              <a:t>Is the information verifiable?</a:t>
            </a:r>
          </a:p>
          <a:p>
            <a:pPr marL="321027" indent="-321027" algn="l">
              <a:buSzPct val="75000"/>
              <a:buChar char="•"/>
              <a:defRPr sz="2600">
                <a:latin typeface="Helvetica Neue"/>
                <a:ea typeface="Helvetica Neue"/>
                <a:cs typeface="Helvetica Neue"/>
                <a:sym typeface="Helvetica Neue"/>
              </a:defRPr>
            </a:pPr>
            <a:r>
              <a:t>How much of the information is useful?</a:t>
            </a:r>
          </a:p>
          <a:p>
            <a:pPr marL="321027" indent="-321027" algn="l">
              <a:buSzPct val="75000"/>
              <a:buChar char="•"/>
              <a:defRPr sz="2600">
                <a:latin typeface="Helvetica Neue"/>
                <a:ea typeface="Helvetica Neue"/>
                <a:cs typeface="Helvetica Neue"/>
                <a:sym typeface="Helvetica Neue"/>
              </a:defRPr>
            </a:pPr>
            <a:r>
              <a:t>Has all the necessary information been provided?</a:t>
            </a:r>
          </a:p>
        </p:txBody>
      </p:sp>
      <p:sp>
        <p:nvSpPr>
          <p:cNvPr id="724" name="Are my findings in keeping with the intent of the research?…"/>
          <p:cNvSpPr txBox="1"/>
          <p:nvPr/>
        </p:nvSpPr>
        <p:spPr>
          <a:xfrm>
            <a:off x="1755712" y="6204356"/>
            <a:ext cx="9206762" cy="29371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1027" indent="-321027" algn="l">
              <a:buSzPct val="75000"/>
              <a:buChar char="•"/>
              <a:defRPr sz="2600">
                <a:latin typeface="Helvetica Neue"/>
                <a:ea typeface="Helvetica Neue"/>
                <a:cs typeface="Helvetica Neue"/>
                <a:sym typeface="Helvetica Neue"/>
              </a:defRPr>
            </a:pPr>
            <a:r>
              <a:t>Are my findings in keeping with the intent of the research?</a:t>
            </a:r>
          </a:p>
          <a:p>
            <a:pPr marL="321027" indent="-321027" algn="l">
              <a:buSzPct val="75000"/>
              <a:buChar char="•"/>
              <a:defRPr sz="2600">
                <a:latin typeface="Helvetica Neue"/>
                <a:ea typeface="Helvetica Neue"/>
                <a:cs typeface="Helvetica Neue"/>
                <a:sym typeface="Helvetica Neue"/>
              </a:defRPr>
            </a:pPr>
            <a:r>
              <a:t>Does any of the information conflict?</a:t>
            </a:r>
          </a:p>
          <a:p>
            <a:pPr marL="321027" indent="-321027" algn="l">
              <a:buSzPct val="75000"/>
              <a:buChar char="•"/>
              <a:defRPr sz="2600">
                <a:latin typeface="Helvetica Neue"/>
                <a:ea typeface="Helvetica Neue"/>
                <a:cs typeface="Helvetica Neue"/>
                <a:sym typeface="Helvetica Neue"/>
              </a:defRPr>
            </a:pPr>
            <a:r>
              <a:t>Should the evidence be reviewed or reconsidered?</a:t>
            </a:r>
          </a:p>
          <a:p>
            <a:pPr marL="321027" indent="-321027" algn="l">
              <a:buSzPct val="75000"/>
              <a:buChar char="•"/>
              <a:defRPr sz="2600">
                <a:latin typeface="Helvetica Neue"/>
                <a:ea typeface="Helvetica Neue"/>
                <a:cs typeface="Helvetica Neue"/>
                <a:sym typeface="Helvetica Neue"/>
              </a:defRPr>
            </a:pPr>
            <a:r>
              <a:t>What, if anything, should be done?</a:t>
            </a:r>
          </a:p>
          <a:p>
            <a:pPr marL="321027" indent="-321027" algn="l">
              <a:buSzPct val="75000"/>
              <a:buChar char="•"/>
              <a:defRPr sz="2600">
                <a:latin typeface="Helvetica Neue"/>
                <a:ea typeface="Helvetica Neue"/>
                <a:cs typeface="Helvetica Neue"/>
                <a:sym typeface="Helvetica Neue"/>
              </a:defRPr>
            </a:pPr>
            <a:r>
              <a:t>Do the findings lead to conclusions and recommendations?</a:t>
            </a:r>
          </a:p>
          <a:p>
            <a:pPr marL="321027" indent="-321027" algn="l">
              <a:buSzPct val="75000"/>
              <a:buChar char="•"/>
              <a:defRPr sz="2600">
                <a:latin typeface="Helvetica Neue"/>
                <a:ea typeface="Helvetica Neue"/>
                <a:cs typeface="Helvetica Neue"/>
                <a:sym typeface="Helvetica Neue"/>
              </a:defRPr>
            </a:pPr>
            <a:r>
              <a:t>Are other interpretations possible?</a:t>
            </a:r>
          </a:p>
          <a:p>
            <a:pPr marL="321027" indent="-321027" algn="l">
              <a:buSzPct val="75000"/>
              <a:buChar char="•"/>
              <a:defRPr sz="2600">
                <a:latin typeface="Helvetica Neue"/>
                <a:ea typeface="Helvetica Neue"/>
                <a:cs typeface="Helvetica Neue"/>
                <a:sym typeface="Helvetica Neue"/>
              </a:defRPr>
            </a:pPr>
            <a:r>
              <a:t>Has any personal bias affected the interpretations?</a:t>
            </a:r>
          </a:p>
        </p:txBody>
      </p:sp>
      <p:sp>
        <p:nvSpPr>
          <p:cNvPr id="725"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442940" scaled="0"/>
        </a:gradFill>
      </p:bgPr>
    </p:bg>
    <p:spTree>
      <p:nvGrpSpPr>
        <p:cNvPr id="1" name=""/>
        <p:cNvGrpSpPr/>
        <p:nvPr/>
      </p:nvGrpSpPr>
      <p:grpSpPr>
        <a:xfrm>
          <a:off x="0" y="0"/>
          <a:ext cx="0" cy="0"/>
          <a:chOff x="0" y="0"/>
          <a:chExt cx="0" cy="0"/>
        </a:xfrm>
      </p:grpSpPr>
      <p:sp>
        <p:nvSpPr>
          <p:cNvPr id="727" name="Sources for Findings"/>
          <p:cNvSpPr txBox="1"/>
          <p:nvPr/>
        </p:nvSpPr>
        <p:spPr>
          <a:xfrm>
            <a:off x="1169549" y="390423"/>
            <a:ext cx="6322302" cy="8701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chemeClr val="accent5"/>
                </a:solidFill>
                <a:latin typeface="Helvetica Neue"/>
                <a:ea typeface="Helvetica Neue"/>
                <a:cs typeface="Helvetica Neue"/>
                <a:sym typeface="Helvetica Neue"/>
              </a:defRPr>
            </a:lvl1pPr>
          </a:lstStyle>
          <a:p>
            <a:pPr/>
            <a:r>
              <a:t>Sources for Findings</a:t>
            </a:r>
          </a:p>
        </p:txBody>
      </p:sp>
      <p:sp>
        <p:nvSpPr>
          <p:cNvPr id="728" name="(Where to find information)"/>
          <p:cNvSpPr txBox="1"/>
          <p:nvPr/>
        </p:nvSpPr>
        <p:spPr>
          <a:xfrm>
            <a:off x="7645806" y="551433"/>
            <a:ext cx="4616578"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latin typeface="Helvetica Neue"/>
                <a:ea typeface="Helvetica Neue"/>
                <a:cs typeface="Helvetica Neue"/>
                <a:sym typeface="Helvetica Neue"/>
              </a:defRPr>
            </a:lvl1pPr>
          </a:lstStyle>
          <a:p>
            <a:pPr/>
            <a:r>
              <a:t>(Where to find information)</a:t>
            </a:r>
          </a:p>
        </p:txBody>
      </p:sp>
      <p:graphicFrame>
        <p:nvGraphicFramePr>
          <p:cNvPr id="729" name="Table 1"/>
          <p:cNvGraphicFramePr/>
          <p:nvPr/>
        </p:nvGraphicFramePr>
        <p:xfrm>
          <a:off x="1270000" y="1828800"/>
          <a:ext cx="10464800" cy="7421452"/>
        </p:xfrm>
        <a:graphic xmlns:a="http://schemas.openxmlformats.org/drawingml/2006/main">
          <a:graphicData uri="http://schemas.openxmlformats.org/drawingml/2006/table">
            <a:tbl>
              <a:tblPr firstCol="0" firstRow="1" lastCol="0" lastRow="0" bandCol="0" bandRow="0" rtl="0">
                <a:tableStyleId>{C7B018BB-80A7-4F77-B60F-C8B233D01FF8}</a:tableStyleId>
              </a:tblPr>
              <a:tblGrid>
                <a:gridCol w="5232400"/>
                <a:gridCol w="5232400"/>
              </a:tblGrid>
              <a:tr h="877705">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latin typeface="Helvetica Neue"/>
                          <a:ea typeface="Helvetica Neue"/>
                          <a:cs typeface="Helvetica Neue"/>
                          <a:sym typeface="Helvetica Neue"/>
                        </a:rPr>
                        <a:t>Hard Copy (Print) Sources</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latin typeface="Helvetica Neue"/>
                          <a:ea typeface="Helvetica Neue"/>
                          <a:cs typeface="Helvetica Neue"/>
                          <a:sym typeface="Helvetica Neue"/>
                        </a:rPr>
                        <a:t>Electronic Sources</a:t>
                      </a:r>
                    </a:p>
                  </a:txBody>
                  <a:tcPr marL="50800" marR="50800" marT="50800" marB="50800" anchor="ctr" anchorCtr="0" horzOverflow="overflow"/>
                </a:tc>
              </a:tr>
              <a:tr h="707595">
                <a:tc>
                  <a:txBody>
                    <a:bodyPr/>
                    <a:lstStyle/>
                    <a:p>
                      <a:pPr defTabSz="914400">
                        <a:defRPr sz="2600">
                          <a:latin typeface="Helvetica Neue"/>
                          <a:ea typeface="Helvetica Neue"/>
                          <a:cs typeface="Helvetica Neue"/>
                          <a:sym typeface="Helvetica Neue"/>
                        </a:defRPr>
                      </a:pP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p>
                  </a:txBody>
                  <a:tcPr marL="50800" marR="50800" marT="50800" marB="50800" anchor="ctr" anchorCtr="0" horzOverflow="overflow">
                    <a:lnR w="12700">
                      <a:solidFill>
                        <a:srgbClr val="606060"/>
                      </a:solidFill>
                      <a:miter lim="400000"/>
                    </a:lnR>
                  </a:tcPr>
                </a:tc>
              </a:tr>
              <a:tr h="1020184">
                <a:tc>
                  <a:txBody>
                    <a:bodyPr/>
                    <a:lstStyle/>
                    <a:p>
                      <a:pPr algn="l" defTabSz="914400">
                        <a:defRPr sz="2300">
                          <a:latin typeface="Helvetica Neue"/>
                          <a:ea typeface="Helvetica Neue"/>
                          <a:cs typeface="Helvetica Neue"/>
                          <a:sym typeface="Helvetica Neue"/>
                        </a:defRPr>
                      </a:pPr>
                      <a:r>
                        <a:rPr b="1" sz="3000">
                          <a:solidFill>
                            <a:srgbClr val="4F8F00"/>
                          </a:solidFill>
                        </a:rPr>
                        <a:t>+</a:t>
                      </a:r>
                      <a:r>
                        <a:t>Organized and searched by librarians and other professionals</a:t>
                      </a: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r>
                        <a:rPr b="1" sz="3000">
                          <a:solidFill>
                            <a:srgbClr val="4F8F00"/>
                          </a:solidFill>
                        </a:rPr>
                        <a:t>+</a:t>
                      </a:r>
                      <a:r>
                        <a:t>More current, efficient, and accessible</a:t>
                      </a:r>
                    </a:p>
                  </a:txBody>
                  <a:tcPr marL="50800" marR="50800" marT="50800" marB="50800" anchor="ctr" anchorCtr="0" horzOverflow="overflow">
                    <a:lnR w="12700">
                      <a:solidFill>
                        <a:srgbClr val="606060"/>
                      </a:solidFill>
                      <a:miter lim="400000"/>
                    </a:lnR>
                  </a:tcPr>
                </a:tc>
              </a:tr>
              <a:tr h="1020184">
                <a:tc>
                  <a:txBody>
                    <a:bodyPr/>
                    <a:lstStyle/>
                    <a:p>
                      <a:pPr algn="l" defTabSz="914400">
                        <a:defRPr sz="2300">
                          <a:latin typeface="Helvetica Neue"/>
                          <a:ea typeface="Helvetica Neue"/>
                          <a:cs typeface="Helvetica Neue"/>
                          <a:sym typeface="Helvetica Neue"/>
                        </a:defRPr>
                      </a:pPr>
                      <a:r>
                        <a:rPr b="1" sz="3000">
                          <a:solidFill>
                            <a:srgbClr val="4F8F00"/>
                          </a:solidFill>
                        </a:rPr>
                        <a:t>+</a:t>
                      </a:r>
                      <a:r>
                        <a:t>Often screened by experts for accuracy</a:t>
                      </a: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r>
                        <a:rPr b="1" sz="3000">
                          <a:solidFill>
                            <a:srgbClr val="4F8F00"/>
                          </a:solidFill>
                        </a:rPr>
                        <a:t>+</a:t>
                      </a:r>
                      <a:r>
                        <a:t>Searches can be narrowed or broadened</a:t>
                      </a:r>
                    </a:p>
                  </a:txBody>
                  <a:tcPr marL="50800" marR="50800" marT="50800" marB="50800" anchor="ctr" anchorCtr="0" horzOverflow="overflow">
                    <a:lnR w="12700">
                      <a:solidFill>
                        <a:srgbClr val="606060"/>
                      </a:solidFill>
                      <a:miter lim="400000"/>
                    </a:lnR>
                  </a:tcPr>
                </a:tc>
              </a:tr>
              <a:tr h="1020184">
                <a:tc>
                  <a:txBody>
                    <a:bodyPr/>
                    <a:lstStyle/>
                    <a:p>
                      <a:pPr algn="l" defTabSz="914400">
                        <a:defRPr sz="2300">
                          <a:latin typeface="Helvetica Neue"/>
                          <a:ea typeface="Helvetica Neue"/>
                          <a:cs typeface="Helvetica Neue"/>
                          <a:sym typeface="Helvetica Neue"/>
                        </a:defRPr>
                      </a:pPr>
                      <a:r>
                        <a:rPr b="1" sz="3000">
                          <a:solidFill>
                            <a:srgbClr val="4F8F00"/>
                          </a:solidFill>
                        </a:rPr>
                        <a:t>+</a:t>
                      </a:r>
                      <a:r>
                        <a:t>Easier to preserve and keep secure</a:t>
                      </a: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r>
                        <a:rPr b="1" sz="3000">
                          <a:solidFill>
                            <a:srgbClr val="4F8F00"/>
                          </a:solidFill>
                        </a:rPr>
                        <a:t>+</a:t>
                      </a:r>
                      <a:r>
                        <a:t>Can offer material that has no hard copy equivalent</a:t>
                      </a:r>
                    </a:p>
                  </a:txBody>
                  <a:tcPr marL="50800" marR="50800" marT="50800" marB="50800" anchor="ctr" anchorCtr="0" horzOverflow="overflow">
                    <a:lnR w="12700">
                      <a:solidFill>
                        <a:srgbClr val="606060"/>
                      </a:solidFill>
                      <a:miter lim="400000"/>
                    </a:lnR>
                  </a:tcPr>
                </a:tc>
              </a:tr>
              <a:tr h="1020184">
                <a:tc>
                  <a:txBody>
                    <a:bodyPr/>
                    <a:lstStyle/>
                    <a:p>
                      <a:pPr algn="l" defTabSz="914400">
                        <a:defRPr sz="2300">
                          <a:latin typeface="Helvetica Neue"/>
                          <a:ea typeface="Helvetica Neue"/>
                          <a:cs typeface="Helvetica Neue"/>
                          <a:sym typeface="Helvetica Neue"/>
                        </a:defRPr>
                      </a:pPr>
                      <a:r>
                        <a:rPr b="1" sz="3000">
                          <a:solidFill>
                            <a:srgbClr val="FF2600"/>
                          </a:solidFill>
                        </a:rPr>
                        <a:t>-</a:t>
                      </a:r>
                      <a:r>
                        <a:t>Time consuming and inefficient to research</a:t>
                      </a: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r>
                        <a:rPr b="1" sz="3000">
                          <a:solidFill>
                            <a:srgbClr val="FF2600"/>
                          </a:solidFill>
                        </a:rPr>
                        <a:t>-</a:t>
                      </a:r>
                      <a:r>
                        <a:t>Access to recent material only</a:t>
                      </a:r>
                    </a:p>
                  </a:txBody>
                  <a:tcPr marL="50800" marR="50800" marT="50800" marB="50800" anchor="ctr" anchorCtr="0" horzOverflow="overflow">
                    <a:lnR w="12700">
                      <a:solidFill>
                        <a:srgbClr val="606060"/>
                      </a:solidFill>
                      <a:miter lim="400000"/>
                    </a:lnR>
                  </a:tcPr>
                </a:tc>
              </a:tr>
              <a:tr h="877705">
                <a:tc>
                  <a:txBody>
                    <a:bodyPr/>
                    <a:lstStyle/>
                    <a:p>
                      <a:pPr algn="l" defTabSz="914400">
                        <a:defRPr sz="2300">
                          <a:latin typeface="Helvetica Neue"/>
                          <a:ea typeface="Helvetica Neue"/>
                          <a:cs typeface="Helvetica Neue"/>
                          <a:sym typeface="Helvetica Neue"/>
                        </a:defRPr>
                      </a:pPr>
                      <a:r>
                        <a:rPr b="1" sz="3000">
                          <a:solidFill>
                            <a:srgbClr val="FF2600"/>
                          </a:solidFill>
                        </a:rPr>
                        <a:t>-</a:t>
                      </a:r>
                      <a:r>
                        <a:t>Offers only text and images</a:t>
                      </a:r>
                    </a:p>
                  </a:txBody>
                  <a:tcPr marL="50800" marR="50800" marT="50800" marB="50800" anchor="ctr" anchorCtr="0" horzOverflow="overflow">
                    <a:lnL w="12700">
                      <a:solidFill>
                        <a:srgbClr val="606060"/>
                      </a:solidFill>
                      <a:miter lim="400000"/>
                    </a:lnL>
                  </a:tcPr>
                </a:tc>
                <a:tc>
                  <a:txBody>
                    <a:bodyPr/>
                    <a:lstStyle/>
                    <a:p>
                      <a:pPr algn="l" defTabSz="914400">
                        <a:defRPr sz="2300">
                          <a:latin typeface="Helvetica Neue"/>
                          <a:ea typeface="Helvetica Neue"/>
                          <a:cs typeface="Helvetica Neue"/>
                          <a:sym typeface="Helvetica Neue"/>
                        </a:defRPr>
                      </a:pPr>
                      <a:r>
                        <a:rPr b="1" sz="3000">
                          <a:solidFill>
                            <a:srgbClr val="FF2600"/>
                          </a:solidFill>
                        </a:rPr>
                        <a:t>-</a:t>
                      </a:r>
                      <a:r>
                        <a:t>Not always reliable</a:t>
                      </a:r>
                    </a:p>
                  </a:txBody>
                  <a:tcPr marL="50800" marR="50800" marT="50800" marB="50800" anchor="ctr" anchorCtr="0" horzOverflow="overflow">
                    <a:lnR w="12700">
                      <a:solidFill>
                        <a:srgbClr val="606060"/>
                      </a:solidFill>
                      <a:miter lim="400000"/>
                    </a:lnR>
                  </a:tcPr>
                </a:tc>
              </a:tr>
              <a:tr h="877705">
                <a:tc>
                  <a:txBody>
                    <a:bodyPr/>
                    <a:lstStyle/>
                    <a:p>
                      <a:pPr algn="l" defTabSz="914400">
                        <a:defRPr sz="2300">
                          <a:latin typeface="Helvetica Neue"/>
                          <a:ea typeface="Helvetica Neue"/>
                          <a:cs typeface="Helvetica Neue"/>
                          <a:sym typeface="Helvetica Neue"/>
                        </a:defRPr>
                      </a:pPr>
                      <a:r>
                        <a:rPr b="1" sz="3000">
                          <a:solidFill>
                            <a:srgbClr val="FF2600"/>
                          </a:solidFill>
                        </a:rPr>
                        <a:t>-</a:t>
                      </a:r>
                      <a:r>
                        <a:t>Hard to update</a:t>
                      </a:r>
                    </a:p>
                  </a:txBody>
                  <a:tcPr marL="50800" marR="50800" marT="50800" marB="50800" anchor="ctr" anchorCtr="0" horzOverflow="overflow">
                    <a:lnL w="12700">
                      <a:solidFill>
                        <a:srgbClr val="606060"/>
                      </a:solidFill>
                      <a:miter lim="400000"/>
                    </a:lnL>
                    <a:lnB w="12700">
                      <a:solidFill>
                        <a:srgbClr val="606060"/>
                      </a:solidFill>
                      <a:miter lim="400000"/>
                    </a:lnB>
                  </a:tcPr>
                </a:tc>
                <a:tc>
                  <a:txBody>
                    <a:bodyPr/>
                    <a:lstStyle/>
                    <a:p>
                      <a:pPr algn="l" defTabSz="914400">
                        <a:defRPr sz="2300">
                          <a:latin typeface="Helvetica Neue"/>
                          <a:ea typeface="Helvetica Neue"/>
                          <a:cs typeface="Helvetica Neue"/>
                          <a:sym typeface="Helvetica Neue"/>
                        </a:defRPr>
                      </a:pPr>
                      <a:r>
                        <a:rPr b="1" sz="3000">
                          <a:solidFill>
                            <a:srgbClr val="FF2600"/>
                          </a:solidFill>
                        </a:rPr>
                        <a:t>-</a:t>
                      </a:r>
                      <a:r>
                        <a:t>User (reader, audience) might get lost</a:t>
                      </a: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sp>
        <p:nvSpPr>
          <p:cNvPr id="730" name="Plus (+) and Minus (-)"/>
          <p:cNvSpPr txBox="1"/>
          <p:nvPr/>
        </p:nvSpPr>
        <p:spPr>
          <a:xfrm>
            <a:off x="4412869" y="2768650"/>
            <a:ext cx="4309644"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solidFill>
                  <a:srgbClr val="FFFC79"/>
                </a:solidFill>
                <a:latin typeface="Helvetica Neue"/>
                <a:ea typeface="Helvetica Neue"/>
                <a:cs typeface="Helvetica Neue"/>
                <a:sym typeface="Helvetica Neue"/>
              </a:defRPr>
            </a:pPr>
            <a:r>
              <a:rPr>
                <a:solidFill>
                  <a:srgbClr val="4F8F00"/>
                </a:solidFill>
              </a:rPr>
              <a:t>Plus (</a:t>
            </a:r>
            <a:r>
              <a:rPr b="1" sz="3000">
                <a:solidFill>
                  <a:srgbClr val="4F8F00"/>
                </a:solidFill>
              </a:rPr>
              <a:t>+) </a:t>
            </a:r>
            <a:r>
              <a:t>and </a:t>
            </a:r>
            <a:r>
              <a:rPr>
                <a:solidFill>
                  <a:srgbClr val="FF2600"/>
                </a:solidFill>
              </a:rPr>
              <a:t>Minus (</a:t>
            </a:r>
            <a:r>
              <a:rPr b="1" sz="3000">
                <a:solidFill>
                  <a:srgbClr val="FF2600"/>
                </a:solidFill>
              </a:rPr>
              <a:t>-)</a:t>
            </a:r>
          </a:p>
        </p:txBody>
      </p:sp>
      <p:sp>
        <p:nvSpPr>
          <p:cNvPr id="731"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Number"/>
          <p:cNvSpPr txBox="1"/>
          <p:nvPr>
            <p:ph type="sldNum" sz="quarter" idx="2"/>
          </p:nvPr>
        </p:nvSpPr>
        <p:spPr>
          <a:xfrm>
            <a:off x="6248247" y="9251950"/>
            <a:ext cx="495606"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4" name="Summaries/Abstracts"/>
          <p:cNvSpPr txBox="1"/>
          <p:nvPr/>
        </p:nvSpPr>
        <p:spPr>
          <a:xfrm>
            <a:off x="2806700" y="466962"/>
            <a:ext cx="7093001"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5300">
                <a:solidFill>
                  <a:schemeClr val="accent1"/>
                </a:solidFill>
                <a:latin typeface="Helvetica Neue"/>
                <a:ea typeface="Helvetica Neue"/>
                <a:cs typeface="Helvetica Neue"/>
                <a:sym typeface="Helvetica Neue"/>
              </a:defRPr>
            </a:lvl1pPr>
          </a:lstStyle>
          <a:p>
            <a:pPr/>
            <a:r>
              <a:t>Summaries/Abstracts</a:t>
            </a:r>
          </a:p>
        </p:txBody>
      </p:sp>
      <p:sp>
        <p:nvSpPr>
          <p:cNvPr id="735" name="(Summarizing information)"/>
          <p:cNvSpPr txBox="1"/>
          <p:nvPr/>
        </p:nvSpPr>
        <p:spPr>
          <a:xfrm>
            <a:off x="3831653" y="1313433"/>
            <a:ext cx="4559809"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latin typeface="Helvetica Neue"/>
                <a:ea typeface="Helvetica Neue"/>
                <a:cs typeface="Helvetica Neue"/>
                <a:sym typeface="Helvetica Neue"/>
              </a:defRPr>
            </a:lvl1pPr>
          </a:lstStyle>
          <a:p>
            <a:pPr/>
            <a:r>
              <a:t>(Summarizing information)</a:t>
            </a:r>
          </a:p>
        </p:txBody>
      </p:sp>
      <p:sp>
        <p:nvSpPr>
          <p:cNvPr id="736" name="An abstract or summary:"/>
          <p:cNvSpPr txBox="1"/>
          <p:nvPr/>
        </p:nvSpPr>
        <p:spPr>
          <a:xfrm>
            <a:off x="1724628" y="2737434"/>
            <a:ext cx="5573497"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solidFill>
                  <a:schemeClr val="accent5"/>
                </a:solidFill>
                <a:latin typeface="Helvetica Neue"/>
                <a:ea typeface="Helvetica Neue"/>
                <a:cs typeface="Helvetica Neue"/>
                <a:sym typeface="Helvetica Neue"/>
              </a:defRPr>
            </a:lvl1pPr>
          </a:lstStyle>
          <a:p>
            <a:pPr/>
            <a:r>
              <a:t>An abstract or summary:</a:t>
            </a:r>
          </a:p>
        </p:txBody>
      </p:sp>
      <p:sp>
        <p:nvSpPr>
          <p:cNvPr id="737" name="Gives an overview of what the document is about…"/>
          <p:cNvSpPr txBox="1"/>
          <p:nvPr/>
        </p:nvSpPr>
        <p:spPr>
          <a:xfrm>
            <a:off x="1755712" y="3523233"/>
            <a:ext cx="10666576" cy="29404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21027" indent="-321027" algn="l">
              <a:buSzPct val="75000"/>
              <a:buChar char="•"/>
              <a:defRPr sz="2600">
                <a:latin typeface="Helvetica Neue"/>
                <a:ea typeface="Helvetica Neue"/>
                <a:cs typeface="Helvetica Neue"/>
                <a:sym typeface="Helvetica Neue"/>
              </a:defRPr>
            </a:pPr>
            <a:r>
              <a:t>Gives an overview of what the document is about</a:t>
            </a:r>
          </a:p>
          <a:p>
            <a:pPr marL="321027" indent="-321027" algn="l">
              <a:buSzPct val="75000"/>
              <a:buChar char="•"/>
              <a:defRPr sz="2600">
                <a:latin typeface="Helvetica Neue"/>
                <a:ea typeface="Helvetica Neue"/>
                <a:cs typeface="Helvetica Neue"/>
                <a:sym typeface="Helvetica Neue"/>
              </a:defRPr>
            </a:pPr>
            <a:r>
              <a:t>Helps users/readers decide how much to read</a:t>
            </a:r>
          </a:p>
          <a:p>
            <a:pPr marL="321027" indent="-321027" algn="l">
              <a:buSzPct val="75000"/>
              <a:buChar char="•"/>
              <a:defRPr sz="2600">
                <a:latin typeface="Helvetica Neue"/>
                <a:ea typeface="Helvetica Neue"/>
                <a:cs typeface="Helvetica Neue"/>
                <a:sym typeface="Helvetica Neue"/>
              </a:defRPr>
            </a:pPr>
            <a:r>
              <a:t>Gives a framework for understanding the body of the document</a:t>
            </a:r>
          </a:p>
          <a:p>
            <a:pPr marL="321027" indent="-321027" algn="l">
              <a:buSzPct val="75000"/>
              <a:buChar char="•"/>
              <a:defRPr sz="2600">
                <a:latin typeface="Helvetica Neue"/>
                <a:ea typeface="Helvetica Neue"/>
                <a:cs typeface="Helvetica Neue"/>
                <a:sym typeface="Helvetica Neue"/>
              </a:defRPr>
            </a:pPr>
            <a:r>
              <a:rPr b="1" i="1">
                <a:solidFill>
                  <a:schemeClr val="accent4"/>
                </a:solidFill>
              </a:rPr>
              <a:t>Is prepared after</a:t>
            </a:r>
            <a:r>
              <a:t> the document has been completed</a:t>
            </a:r>
          </a:p>
          <a:p>
            <a:pPr marL="321027" indent="-321027" algn="l">
              <a:buSzPct val="75000"/>
              <a:buChar char="•"/>
              <a:defRPr sz="2600">
                <a:latin typeface="Helvetica Neue"/>
                <a:ea typeface="Helvetica Neue"/>
                <a:cs typeface="Helvetica Neue"/>
                <a:sym typeface="Helvetica Neue"/>
              </a:defRPr>
            </a:pPr>
            <a:r>
              <a:rPr b="1" i="1">
                <a:solidFill>
                  <a:schemeClr val="accent4"/>
                </a:solidFill>
              </a:rPr>
              <a:t>Is presented at the beginning</a:t>
            </a:r>
            <a:r>
              <a:t> of the document, describing what the</a:t>
            </a:r>
          </a:p>
          <a:p>
            <a:pPr algn="l">
              <a:defRPr sz="2600">
                <a:latin typeface="Helvetica Neue"/>
                <a:ea typeface="Helvetica Neue"/>
                <a:cs typeface="Helvetica Neue"/>
                <a:sym typeface="Helvetica Neue"/>
              </a:defRPr>
            </a:pPr>
            <a:r>
              <a:t>    document contains or covers</a:t>
            </a:r>
          </a:p>
          <a:p>
            <a:pPr marL="321027" indent="-321027" algn="l">
              <a:buSzPct val="75000"/>
              <a:buChar char="•"/>
              <a:defRPr sz="2600">
                <a:latin typeface="Helvetica Neue"/>
                <a:ea typeface="Helvetica Neue"/>
                <a:cs typeface="Helvetica Neue"/>
                <a:sym typeface="Helvetica Neue"/>
              </a:defRPr>
            </a:pPr>
            <a:r>
              <a:t>Helps guide the thinking of decision makers</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D479"/>
            </a:gs>
            <a:gs pos="100000">
              <a:srgbClr val="FFFFFF"/>
            </a:gs>
          </a:gsLst>
          <a:lin ang="5427842" scaled="0"/>
        </a:gradFill>
      </p:bgPr>
    </p:bg>
    <p:spTree>
      <p:nvGrpSpPr>
        <p:cNvPr id="1" name=""/>
        <p:cNvGrpSpPr/>
        <p:nvPr/>
      </p:nvGrpSpPr>
      <p:grpSpPr>
        <a:xfrm>
          <a:off x="0" y="0"/>
          <a:ext cx="0" cy="0"/>
          <a:chOff x="0" y="0"/>
          <a:chExt cx="0" cy="0"/>
        </a:xfrm>
      </p:grpSpPr>
      <p:sp>
        <p:nvSpPr>
          <p:cNvPr id="739" name="Effective Writing"/>
          <p:cNvSpPr txBox="1"/>
          <p:nvPr/>
        </p:nvSpPr>
        <p:spPr>
          <a:xfrm>
            <a:off x="2861563" y="1713227"/>
            <a:ext cx="6759246"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effectLst>
                  <a:outerShdw sx="100000" sy="100000" kx="0" ky="0" algn="b" rotWithShape="0" blurRad="12700" dist="63500" dir="18900000">
                    <a:srgbClr val="EBEBEB"/>
                  </a:outerShdw>
                </a:effectLst>
                <a:latin typeface="Optima"/>
                <a:ea typeface="Optima"/>
                <a:cs typeface="Optima"/>
                <a:sym typeface="Optima"/>
              </a:defRPr>
            </a:lvl1pPr>
          </a:lstStyle>
          <a:p>
            <a:pPr/>
            <a:r>
              <a:t>Effective Writing</a:t>
            </a:r>
          </a:p>
        </p:txBody>
      </p:sp>
      <p:sp>
        <p:nvSpPr>
          <p:cNvPr id="740" name="Writing…"/>
          <p:cNvSpPr txBox="1"/>
          <p:nvPr/>
        </p:nvSpPr>
        <p:spPr>
          <a:xfrm>
            <a:off x="5082869" y="3775072"/>
            <a:ext cx="2626615" cy="2863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effectLst>
                  <a:outerShdw sx="100000" sy="100000" kx="0" ky="0" algn="b" rotWithShape="0" blurRad="12700" dist="63500" dir="18900000">
                    <a:srgbClr val="EBEBEB"/>
                  </a:outerShdw>
                </a:effectLst>
                <a:latin typeface="Optima"/>
                <a:ea typeface="Optima"/>
                <a:cs typeface="Optima"/>
                <a:sym typeface="Optima"/>
              </a:defRPr>
            </a:pPr>
            <a:r>
              <a:t>Writing</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and</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Editing</a:t>
            </a:r>
          </a:p>
        </p:txBody>
      </p:sp>
      <p:sp>
        <p:nvSpPr>
          <p:cNvPr id="741" name="Slide Number"/>
          <p:cNvSpPr txBox="1"/>
          <p:nvPr>
            <p:ph type="sldNum" sz="quarter" idx="2"/>
          </p:nvPr>
        </p:nvSpPr>
        <p:spPr>
          <a:xfrm>
            <a:off x="6248195" y="9251950"/>
            <a:ext cx="495710"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 name="Image" descr="Image"/>
          <p:cNvPicPr>
            <a:picLocks noChangeAspect="1"/>
          </p:cNvPicPr>
          <p:nvPr/>
        </p:nvPicPr>
        <p:blipFill>
          <a:blip r:embed="rId2">
            <a:extLst/>
          </a:blip>
          <a:stretch>
            <a:fillRect/>
          </a:stretch>
        </p:blipFill>
        <p:spPr>
          <a:xfrm>
            <a:off x="819414" y="1540712"/>
            <a:ext cx="10403571" cy="6107217"/>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lide Number"/>
          <p:cNvSpPr txBox="1"/>
          <p:nvPr>
            <p:ph type="sldNum" sz="quarter" idx="2"/>
          </p:nvPr>
        </p:nvSpPr>
        <p:spPr>
          <a:xfrm>
            <a:off x="6254446" y="9251950"/>
            <a:ext cx="48320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744" name="Proof Read (or proofread)"/>
          <p:cNvSpPr txBox="1"/>
          <p:nvPr/>
        </p:nvSpPr>
        <p:spPr>
          <a:xfrm>
            <a:off x="1502257" y="304163"/>
            <a:ext cx="9551668" cy="29222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Optima"/>
                <a:ea typeface="Optima"/>
                <a:cs typeface="Optima"/>
                <a:sym typeface="Optima"/>
              </a:defRPr>
            </a:pPr>
            <a:r>
              <a:rPr b="1" i="1" sz="14700">
                <a:solidFill>
                  <a:schemeClr val="accent5">
                    <a:hueOff val="-522602"/>
                    <a:satOff val="-6700"/>
                    <a:lumOff val="-22320"/>
                  </a:schemeClr>
                </a:solidFill>
              </a:rPr>
              <a:t>Proof Read</a:t>
            </a:r>
            <a:r>
              <a:t> (or proofread)</a:t>
            </a:r>
          </a:p>
        </p:txBody>
      </p:sp>
      <p:pic>
        <p:nvPicPr>
          <p:cNvPr id="745" name="Image" descr="Image"/>
          <p:cNvPicPr>
            <a:picLocks noChangeAspect="1"/>
          </p:cNvPicPr>
          <p:nvPr/>
        </p:nvPicPr>
        <p:blipFill>
          <a:blip r:embed="rId2">
            <a:extLst/>
          </a:blip>
          <a:stretch>
            <a:fillRect/>
          </a:stretch>
        </p:blipFill>
        <p:spPr>
          <a:xfrm>
            <a:off x="749300" y="3362941"/>
            <a:ext cx="4401383" cy="2316518"/>
          </a:xfrm>
          <a:prstGeom prst="rect">
            <a:avLst/>
          </a:prstGeom>
          <a:ln w="12700">
            <a:miter lim="400000"/>
          </a:ln>
        </p:spPr>
      </p:pic>
      <p:pic>
        <p:nvPicPr>
          <p:cNvPr id="746" name="Image" descr="Image"/>
          <p:cNvPicPr>
            <a:picLocks noChangeAspect="1"/>
          </p:cNvPicPr>
          <p:nvPr/>
        </p:nvPicPr>
        <p:blipFill>
          <a:blip r:embed="rId3">
            <a:extLst/>
          </a:blip>
          <a:stretch>
            <a:fillRect/>
          </a:stretch>
        </p:blipFill>
        <p:spPr>
          <a:xfrm>
            <a:off x="5187950" y="3359150"/>
            <a:ext cx="3492500" cy="2324100"/>
          </a:xfrm>
          <a:prstGeom prst="rect">
            <a:avLst/>
          </a:prstGeom>
          <a:ln w="12700">
            <a:miter lim="400000"/>
          </a:ln>
        </p:spPr>
      </p:pic>
      <p:pic>
        <p:nvPicPr>
          <p:cNvPr id="747" name="Image" descr="Image"/>
          <p:cNvPicPr>
            <a:picLocks noChangeAspect="1"/>
          </p:cNvPicPr>
          <p:nvPr/>
        </p:nvPicPr>
        <p:blipFill>
          <a:blip r:embed="rId4">
            <a:extLst/>
          </a:blip>
          <a:stretch>
            <a:fillRect/>
          </a:stretch>
        </p:blipFill>
        <p:spPr>
          <a:xfrm>
            <a:off x="730250" y="5701663"/>
            <a:ext cx="4178300" cy="1943101"/>
          </a:xfrm>
          <a:prstGeom prst="rect">
            <a:avLst/>
          </a:prstGeom>
          <a:ln w="12700">
            <a:miter lim="400000"/>
          </a:ln>
        </p:spPr>
      </p:pic>
      <p:pic>
        <p:nvPicPr>
          <p:cNvPr id="748" name="Image" descr="Image"/>
          <p:cNvPicPr>
            <a:picLocks noChangeAspect="1"/>
          </p:cNvPicPr>
          <p:nvPr/>
        </p:nvPicPr>
        <p:blipFill>
          <a:blip r:embed="rId5">
            <a:extLst/>
          </a:blip>
          <a:stretch>
            <a:fillRect/>
          </a:stretch>
        </p:blipFill>
        <p:spPr>
          <a:xfrm>
            <a:off x="8717717" y="3453763"/>
            <a:ext cx="3276601" cy="2476501"/>
          </a:xfrm>
          <a:prstGeom prst="rect">
            <a:avLst/>
          </a:prstGeom>
          <a:ln w="12700">
            <a:miter lim="400000"/>
          </a:ln>
        </p:spPr>
      </p:pic>
      <p:pic>
        <p:nvPicPr>
          <p:cNvPr id="749" name="Image" descr="Image"/>
          <p:cNvPicPr>
            <a:picLocks noChangeAspect="1"/>
          </p:cNvPicPr>
          <p:nvPr/>
        </p:nvPicPr>
        <p:blipFill>
          <a:blip r:embed="rId6">
            <a:extLst/>
          </a:blip>
          <a:stretch>
            <a:fillRect/>
          </a:stretch>
        </p:blipFill>
        <p:spPr>
          <a:xfrm>
            <a:off x="4965700" y="5739763"/>
            <a:ext cx="4178300" cy="1795937"/>
          </a:xfrm>
          <a:prstGeom prst="rect">
            <a:avLst/>
          </a:prstGeom>
          <a:ln w="12700">
            <a:miter lim="400000"/>
          </a:ln>
        </p:spPr>
      </p:pic>
      <p:pic>
        <p:nvPicPr>
          <p:cNvPr id="750" name="Image" descr="Image"/>
          <p:cNvPicPr>
            <a:picLocks noChangeAspect="1"/>
          </p:cNvPicPr>
          <p:nvPr/>
        </p:nvPicPr>
        <p:blipFill>
          <a:blip r:embed="rId7">
            <a:extLst/>
          </a:blip>
          <a:stretch>
            <a:fillRect/>
          </a:stretch>
        </p:blipFill>
        <p:spPr>
          <a:xfrm>
            <a:off x="9302750" y="5992490"/>
            <a:ext cx="2857500" cy="2857501"/>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Writing Style"/>
          <p:cNvSpPr txBox="1"/>
          <p:nvPr/>
        </p:nvSpPr>
        <p:spPr>
          <a:xfrm>
            <a:off x="1295400" y="392051"/>
            <a:ext cx="4699254"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6000">
                <a:solidFill>
                  <a:schemeClr val="accent1"/>
                </a:solidFill>
                <a:latin typeface="Helvetica Neue"/>
                <a:ea typeface="Helvetica Neue"/>
                <a:cs typeface="Helvetica Neue"/>
                <a:sym typeface="Helvetica Neue"/>
              </a:defRPr>
            </a:lvl1pPr>
          </a:lstStyle>
          <a:p>
            <a:pPr/>
            <a:r>
              <a:t>Writing Style</a:t>
            </a:r>
          </a:p>
        </p:txBody>
      </p:sp>
      <p:sp>
        <p:nvSpPr>
          <p:cNvPr id="753" name="The way you construct each sentence…"/>
          <p:cNvSpPr txBox="1"/>
          <p:nvPr/>
        </p:nvSpPr>
        <p:spPr>
          <a:xfrm>
            <a:off x="1295400" y="1376933"/>
            <a:ext cx="6941524" cy="32699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50000"/>
              </a:lnSpc>
              <a:buSzPct val="45000"/>
              <a:buBlip>
                <a:blip r:embed="rId2"/>
              </a:buBlip>
              <a:defRPr sz="3000">
                <a:latin typeface="Helvetica Neue"/>
                <a:ea typeface="Helvetica Neue"/>
                <a:cs typeface="Helvetica Neue"/>
                <a:sym typeface="Helvetica Neue"/>
              </a:defRPr>
            </a:pPr>
            <a:r>
              <a:t>The way you construct each sentence</a:t>
            </a:r>
          </a:p>
          <a:p>
            <a:pPr marL="370416" indent="-370416" algn="l">
              <a:lnSpc>
                <a:spcPct val="150000"/>
              </a:lnSpc>
              <a:buSzPct val="45000"/>
              <a:buBlip>
                <a:blip r:embed="rId2"/>
              </a:buBlip>
              <a:defRPr sz="3000">
                <a:latin typeface="Helvetica Neue"/>
                <a:ea typeface="Helvetica Neue"/>
                <a:cs typeface="Helvetica Neue"/>
                <a:sym typeface="Helvetica Neue"/>
              </a:defRPr>
            </a:pPr>
            <a:r>
              <a:t>The length of sentences</a:t>
            </a:r>
          </a:p>
          <a:p>
            <a:pPr marL="370416" indent="-370416" algn="l">
              <a:lnSpc>
                <a:spcPct val="150000"/>
              </a:lnSpc>
              <a:buSzPct val="45000"/>
              <a:buBlip>
                <a:blip r:embed="rId2"/>
              </a:buBlip>
              <a:defRPr sz="3000">
                <a:latin typeface="Helvetica Neue"/>
                <a:ea typeface="Helvetica Neue"/>
                <a:cs typeface="Helvetica Neue"/>
                <a:sym typeface="Helvetica Neue"/>
              </a:defRPr>
            </a:pPr>
            <a:r>
              <a:t>The way you connect sentences</a:t>
            </a:r>
          </a:p>
          <a:p>
            <a:pPr marL="370416" indent="-370416" algn="l">
              <a:lnSpc>
                <a:spcPct val="150000"/>
              </a:lnSpc>
              <a:buSzPct val="45000"/>
              <a:buBlip>
                <a:blip r:embed="rId2"/>
              </a:buBlip>
              <a:defRPr sz="3000">
                <a:latin typeface="Helvetica Neue"/>
                <a:ea typeface="Helvetica Neue"/>
                <a:cs typeface="Helvetica Neue"/>
                <a:sym typeface="Helvetica Neue"/>
              </a:defRPr>
            </a:pPr>
            <a:r>
              <a:t>The words and phrases you choose</a:t>
            </a:r>
          </a:p>
          <a:p>
            <a:pPr marL="370416" indent="-370416" algn="l">
              <a:lnSpc>
                <a:spcPct val="150000"/>
              </a:lnSpc>
              <a:buSzPct val="45000"/>
              <a:buBlip>
                <a:blip r:embed="rId2"/>
              </a:buBlip>
              <a:defRPr sz="3000">
                <a:latin typeface="Helvetica Neue"/>
                <a:ea typeface="Helvetica Neue"/>
                <a:cs typeface="Helvetica Neue"/>
                <a:sym typeface="Helvetica Neue"/>
              </a:defRPr>
            </a:pPr>
            <a:r>
              <a:t>The tone you convey</a:t>
            </a:r>
          </a:p>
        </p:txBody>
      </p:sp>
      <p:sp>
        <p:nvSpPr>
          <p:cNvPr id="754" name="Tone"/>
          <p:cNvSpPr txBox="1"/>
          <p:nvPr/>
        </p:nvSpPr>
        <p:spPr>
          <a:xfrm>
            <a:off x="1295399" y="4737483"/>
            <a:ext cx="185013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6000">
                <a:solidFill>
                  <a:schemeClr val="accent1"/>
                </a:solidFill>
                <a:latin typeface="Helvetica Neue"/>
                <a:ea typeface="Helvetica Neue"/>
                <a:cs typeface="Helvetica Neue"/>
                <a:sym typeface="Helvetica Neue"/>
              </a:defRPr>
            </a:lvl1pPr>
          </a:lstStyle>
          <a:p>
            <a:pPr/>
            <a:r>
              <a:t>Tone</a:t>
            </a:r>
          </a:p>
        </p:txBody>
      </p:sp>
      <p:sp>
        <p:nvSpPr>
          <p:cNvPr id="755" name="Use an occasional contraction…"/>
          <p:cNvSpPr txBox="1"/>
          <p:nvPr/>
        </p:nvSpPr>
        <p:spPr>
          <a:xfrm>
            <a:off x="1295400" y="5618733"/>
            <a:ext cx="9016069" cy="3748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45000"/>
              <a:buBlip>
                <a:blip r:embed="rId2"/>
              </a:buBlip>
              <a:defRPr sz="3000">
                <a:latin typeface="Helvetica Neue"/>
                <a:ea typeface="Helvetica Neue"/>
                <a:cs typeface="Helvetica Neue"/>
                <a:sym typeface="Helvetica Neue"/>
              </a:defRPr>
            </a:pPr>
            <a:r>
              <a:t>Use an occasional contraction</a:t>
            </a:r>
          </a:p>
          <a:p>
            <a:pPr marL="370416" indent="-370416" algn="l">
              <a:buSzPct val="45000"/>
              <a:buBlip>
                <a:blip r:embed="rId2"/>
              </a:buBlip>
              <a:defRPr sz="3000">
                <a:latin typeface="Helvetica Neue"/>
                <a:ea typeface="Helvetica Neue"/>
                <a:cs typeface="Helvetica Neue"/>
                <a:sym typeface="Helvetica Neue"/>
              </a:defRPr>
            </a:pPr>
            <a:r>
              <a:t>Address the reader/user directly when appropriate</a:t>
            </a:r>
          </a:p>
          <a:p>
            <a:pPr marL="370416" indent="-370416" algn="l">
              <a:buSzPct val="45000"/>
              <a:buBlip>
                <a:blip r:embed="rId2"/>
              </a:buBlip>
              <a:defRPr sz="3000">
                <a:latin typeface="Helvetica Neue"/>
                <a:ea typeface="Helvetica Neue"/>
                <a:cs typeface="Helvetica Neue"/>
                <a:sym typeface="Helvetica Neue"/>
              </a:defRPr>
            </a:pPr>
            <a:r>
              <a:t>Use the active voice and action words</a:t>
            </a:r>
          </a:p>
          <a:p>
            <a:pPr marL="370416" indent="-370416" algn="l">
              <a:buSzPct val="45000"/>
              <a:buBlip>
                <a:blip r:embed="rId2"/>
              </a:buBlip>
              <a:defRPr sz="3000">
                <a:latin typeface="Helvetica Neue"/>
                <a:ea typeface="Helvetica Neue"/>
                <a:cs typeface="Helvetica Neue"/>
                <a:sym typeface="Helvetica Neue"/>
              </a:defRPr>
            </a:pPr>
            <a:r>
              <a:t>Emphasize the positive</a:t>
            </a:r>
          </a:p>
          <a:p>
            <a:pPr marL="370416" indent="-370416" algn="l">
              <a:buSzPct val="45000"/>
              <a:buBlip>
                <a:blip r:embed="rId2"/>
              </a:buBlip>
              <a:defRPr sz="3000">
                <a:latin typeface="Helvetica Neue"/>
                <a:ea typeface="Helvetica Neue"/>
                <a:cs typeface="Helvetica Neue"/>
                <a:sym typeface="Helvetica Neue"/>
              </a:defRPr>
            </a:pPr>
            <a:r>
              <a:t>Be professional, but not overly formal or stilted</a:t>
            </a:r>
          </a:p>
          <a:p>
            <a:pPr marL="370416" indent="-370416" algn="l">
              <a:buSzPct val="45000"/>
              <a:buBlip>
                <a:blip r:embed="rId2"/>
              </a:buBlip>
              <a:defRPr sz="3000">
                <a:latin typeface="Helvetica Neue"/>
                <a:ea typeface="Helvetica Neue"/>
                <a:cs typeface="Helvetica Neue"/>
                <a:sym typeface="Helvetica Neue"/>
              </a:defRPr>
            </a:pPr>
            <a:r>
              <a:t>Avoid personal bias or opinion</a:t>
            </a:r>
          </a:p>
          <a:p>
            <a:pPr marL="370416" indent="-370416" algn="l">
              <a:buSzPct val="45000"/>
              <a:buBlip>
                <a:blip r:embed="rId2"/>
              </a:buBlip>
              <a:defRPr sz="3000">
                <a:latin typeface="Helvetica Neue"/>
                <a:ea typeface="Helvetica Neue"/>
                <a:cs typeface="Helvetica Neue"/>
                <a:sym typeface="Helvetica Neue"/>
              </a:defRPr>
            </a:pPr>
            <a:r>
              <a:t>Avoid sexist language</a:t>
            </a:r>
          </a:p>
          <a:p>
            <a:pPr marL="370416" indent="-370416" algn="l">
              <a:buSzPct val="45000"/>
              <a:buBlip>
                <a:blip r:embed="rId2"/>
              </a:buBlip>
              <a:defRPr sz="3000">
                <a:latin typeface="Helvetica Neue"/>
                <a:ea typeface="Helvetica Neue"/>
                <a:cs typeface="Helvetica Neue"/>
                <a:sym typeface="Helvetica Neue"/>
              </a:defRPr>
            </a:pPr>
            <a:r>
              <a:t>Avoid offensive usage or current overused words</a:t>
            </a:r>
          </a:p>
        </p:txBody>
      </p:sp>
      <p:sp>
        <p:nvSpPr>
          <p:cNvPr id="756" name="Slide Number"/>
          <p:cNvSpPr txBox="1"/>
          <p:nvPr>
            <p:ph type="sldNum" sz="quarter" idx="2"/>
          </p:nvPr>
        </p:nvSpPr>
        <p:spPr>
          <a:xfrm>
            <a:off x="6260696" y="9251950"/>
            <a:ext cx="47070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5400000" scaled="0"/>
        </a:gradFill>
      </p:bgPr>
    </p:bg>
    <p:spTree>
      <p:nvGrpSpPr>
        <p:cNvPr id="1" name=""/>
        <p:cNvGrpSpPr/>
        <p:nvPr/>
      </p:nvGrpSpPr>
      <p:grpSpPr>
        <a:xfrm>
          <a:off x="0" y="0"/>
          <a:ext cx="0" cy="0"/>
          <a:chOff x="0" y="0"/>
          <a:chExt cx="0" cy="0"/>
        </a:xfrm>
      </p:grpSpPr>
      <p:sp>
        <p:nvSpPr>
          <p:cNvPr id="758" name="Using Exact and Specific Words"/>
          <p:cNvSpPr txBox="1"/>
          <p:nvPr/>
        </p:nvSpPr>
        <p:spPr>
          <a:xfrm>
            <a:off x="984376" y="442851"/>
            <a:ext cx="1168374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6000">
                <a:solidFill>
                  <a:schemeClr val="accent1"/>
                </a:solidFill>
                <a:latin typeface="Helvetica Neue"/>
                <a:ea typeface="Helvetica Neue"/>
                <a:cs typeface="Helvetica Neue"/>
                <a:sym typeface="Helvetica Neue"/>
              </a:defRPr>
            </a:lvl1pPr>
          </a:lstStyle>
          <a:p>
            <a:pPr/>
            <a:r>
              <a:t>Using Exact and Specific Words</a:t>
            </a:r>
          </a:p>
        </p:txBody>
      </p:sp>
      <p:sp>
        <p:nvSpPr>
          <p:cNvPr id="759" name="Use simple and familiar wording…"/>
          <p:cNvSpPr txBox="1"/>
          <p:nvPr/>
        </p:nvSpPr>
        <p:spPr>
          <a:xfrm>
            <a:off x="1084664" y="1719833"/>
            <a:ext cx="11351600" cy="71295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50000"/>
              </a:lnSpc>
              <a:buSzPct val="45000"/>
              <a:buBlip>
                <a:blip r:embed="rId2"/>
              </a:buBlip>
              <a:defRPr sz="3000">
                <a:latin typeface="Helvetica Neue"/>
                <a:ea typeface="Helvetica Neue"/>
                <a:cs typeface="Helvetica Neue"/>
                <a:sym typeface="Helvetica Neue"/>
              </a:defRPr>
            </a:pPr>
            <a:r>
              <a:t>Use simple and familiar wording</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abstract words; use specifics — words you can “point to”</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useless jargon</a:t>
            </a:r>
          </a:p>
          <a:p>
            <a:pPr marL="370416" indent="-370416" algn="l">
              <a:lnSpc>
                <a:spcPct val="150000"/>
              </a:lnSpc>
              <a:buSzPct val="45000"/>
              <a:buBlip>
                <a:blip r:embed="rId2"/>
              </a:buBlip>
              <a:defRPr sz="3000">
                <a:latin typeface="Helvetica Neue"/>
                <a:ea typeface="Helvetica Neue"/>
                <a:cs typeface="Helvetica Neue"/>
                <a:sym typeface="Helvetica Neue"/>
              </a:defRPr>
            </a:pPr>
            <a:r>
              <a:t>Use acronyms selectively</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triteness, overused phrases, and “what everyone says”</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misleading euphemisms</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overstatement</a:t>
            </a:r>
          </a:p>
          <a:p>
            <a:pPr marL="370416" indent="-370416" algn="l">
              <a:lnSpc>
                <a:spcPct val="150000"/>
              </a:lnSpc>
              <a:buSzPct val="45000"/>
              <a:buBlip>
                <a:blip r:embed="rId2"/>
              </a:buBlip>
              <a:defRPr sz="3000">
                <a:latin typeface="Helvetica Neue"/>
                <a:ea typeface="Helvetica Neue"/>
                <a:cs typeface="Helvetica Neue"/>
                <a:sym typeface="Helvetica Neue"/>
              </a:defRPr>
            </a:pPr>
            <a:r>
              <a:t>Avoid imprecise wording</a:t>
            </a:r>
          </a:p>
          <a:p>
            <a:pPr marL="370416" indent="-370416" algn="l">
              <a:lnSpc>
                <a:spcPct val="150000"/>
              </a:lnSpc>
              <a:buSzPct val="45000"/>
              <a:buBlip>
                <a:blip r:embed="rId2"/>
              </a:buBlip>
              <a:defRPr sz="3000">
                <a:latin typeface="Helvetica Neue"/>
                <a:ea typeface="Helvetica Neue"/>
                <a:cs typeface="Helvetica Neue"/>
                <a:sym typeface="Helvetica Neue"/>
              </a:defRPr>
            </a:pPr>
            <a:r>
              <a:t>Be specific and concrete; not abstract and general</a:t>
            </a:r>
          </a:p>
          <a:p>
            <a:pPr marL="370416" indent="-370416" algn="l">
              <a:buSzPct val="45000"/>
              <a:buBlip>
                <a:blip r:embed="rId2"/>
              </a:buBlip>
              <a:defRPr sz="3000">
                <a:latin typeface="Helvetica Neue"/>
                <a:ea typeface="Helvetica Neue"/>
                <a:cs typeface="Helvetica Neue"/>
                <a:sym typeface="Helvetica Neue"/>
              </a:defRPr>
            </a:pPr>
            <a:r>
              <a:t>Make sure spelling and grammar are correct; don’t rely on</a:t>
            </a:r>
          </a:p>
          <a:p>
            <a:pPr algn="l">
              <a:defRPr sz="3000">
                <a:latin typeface="Helvetica Neue"/>
                <a:ea typeface="Helvetica Neue"/>
                <a:cs typeface="Helvetica Neue"/>
                <a:sym typeface="Helvetica Neue"/>
              </a:defRPr>
            </a:pPr>
            <a:r>
              <a:t>   “word processor corrections”</a:t>
            </a:r>
          </a:p>
        </p:txBody>
      </p:sp>
      <p:sp>
        <p:nvSpPr>
          <p:cNvPr id="760" name="Slide Number"/>
          <p:cNvSpPr txBox="1"/>
          <p:nvPr>
            <p:ph type="sldNum" sz="quarter" idx="2"/>
          </p:nvPr>
        </p:nvSpPr>
        <p:spPr>
          <a:xfrm>
            <a:off x="6254446" y="9251950"/>
            <a:ext cx="48320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5400000" scaled="0"/>
        </a:gradFill>
      </p:bgPr>
    </p:bg>
    <p:spTree>
      <p:nvGrpSpPr>
        <p:cNvPr id="1" name=""/>
        <p:cNvGrpSpPr/>
        <p:nvPr/>
      </p:nvGrpSpPr>
      <p:grpSpPr>
        <a:xfrm>
          <a:off x="0" y="0"/>
          <a:ext cx="0" cy="0"/>
          <a:chOff x="0" y="0"/>
          <a:chExt cx="0" cy="0"/>
        </a:xfrm>
      </p:grpSpPr>
      <p:sp>
        <p:nvSpPr>
          <p:cNvPr id="762" name="Writing and Editing for:"/>
          <p:cNvSpPr txBox="1"/>
          <p:nvPr/>
        </p:nvSpPr>
        <p:spPr>
          <a:xfrm>
            <a:off x="393700" y="-91857"/>
            <a:ext cx="8451342"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6000">
                <a:solidFill>
                  <a:schemeClr val="accent1"/>
                </a:solidFill>
                <a:latin typeface="Helvetica Neue"/>
                <a:ea typeface="Helvetica Neue"/>
                <a:cs typeface="Helvetica Neue"/>
                <a:sym typeface="Helvetica Neue"/>
              </a:defRPr>
            </a:lvl1pPr>
          </a:lstStyle>
          <a:p>
            <a:pPr/>
            <a:r>
              <a:t>Writing and Editing for:</a:t>
            </a:r>
          </a:p>
        </p:txBody>
      </p:sp>
      <p:sp>
        <p:nvSpPr>
          <p:cNvPr id="763" name="Avoid ambiguous pronoun references…"/>
          <p:cNvSpPr txBox="1"/>
          <p:nvPr/>
        </p:nvSpPr>
        <p:spPr>
          <a:xfrm>
            <a:off x="447228" y="1570050"/>
            <a:ext cx="11281850" cy="2671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Avoid ambiguous pronoun references</a:t>
            </a:r>
          </a:p>
          <a:p>
            <a:pPr marL="370416" indent="-370416" algn="l">
              <a:buSzPct val="45000"/>
              <a:buBlip>
                <a:blip r:embed="rId2"/>
              </a:buBlip>
              <a:defRPr sz="2400">
                <a:latin typeface="Helvetica Neue"/>
                <a:ea typeface="Helvetica Neue"/>
                <a:cs typeface="Helvetica Neue"/>
                <a:sym typeface="Helvetica Neue"/>
              </a:defRPr>
            </a:pPr>
            <a:r>
              <a:t>Avoid ambiguous modifiers</a:t>
            </a:r>
          </a:p>
          <a:p>
            <a:pPr marL="370416" indent="-370416" algn="l">
              <a:buSzPct val="45000"/>
              <a:buBlip>
                <a:blip r:embed="rId2"/>
              </a:buBlip>
              <a:defRPr sz="2400">
                <a:latin typeface="Helvetica Neue"/>
                <a:ea typeface="Helvetica Neue"/>
                <a:cs typeface="Helvetica Neue"/>
                <a:sym typeface="Helvetica Neue"/>
              </a:defRPr>
            </a:pPr>
            <a:r>
              <a:t>Unstack modifying nouns</a:t>
            </a:r>
          </a:p>
          <a:p>
            <a:pPr marL="370416" indent="-370416" algn="l">
              <a:buSzPct val="45000"/>
              <a:buBlip>
                <a:blip r:embed="rId2"/>
              </a:buBlip>
              <a:defRPr sz="2400">
                <a:latin typeface="Helvetica Neue"/>
                <a:ea typeface="Helvetica Neue"/>
                <a:cs typeface="Helvetica Neue"/>
                <a:sym typeface="Helvetica Neue"/>
              </a:defRPr>
            </a:pPr>
            <a:r>
              <a:t>Arrange word order for coherence and emphasis</a:t>
            </a:r>
          </a:p>
          <a:p>
            <a:pPr marL="370416" indent="-370416" algn="l">
              <a:buSzPct val="45000"/>
              <a:buBlip>
                <a:blip r:embed="rId2"/>
              </a:buBlip>
              <a:defRPr sz="2400">
                <a:latin typeface="Helvetica Neue"/>
                <a:ea typeface="Helvetica Neue"/>
                <a:cs typeface="Helvetica Neue"/>
                <a:sym typeface="Helvetica Neue"/>
              </a:defRPr>
            </a:pPr>
            <a:r>
              <a:t>Use active voice whenever possible</a:t>
            </a:r>
          </a:p>
          <a:p>
            <a:pPr marL="370416" indent="-370416" algn="l">
              <a:buSzPct val="45000"/>
              <a:buBlip>
                <a:blip r:embed="rId2"/>
              </a:buBlip>
              <a:defRPr sz="2400">
                <a:latin typeface="Helvetica Neue"/>
                <a:ea typeface="Helvetica Neue"/>
                <a:cs typeface="Helvetica Neue"/>
                <a:sym typeface="Helvetica Neue"/>
              </a:defRPr>
            </a:pPr>
            <a:r>
              <a:t>Use passive voice selectively</a:t>
            </a:r>
          </a:p>
          <a:p>
            <a:pPr marL="370416" indent="-370416" algn="l">
              <a:buSzPct val="45000"/>
              <a:buBlip>
                <a:blip r:embed="rId2"/>
              </a:buBlip>
              <a:defRPr sz="2400">
                <a:latin typeface="Helvetica Neue"/>
                <a:ea typeface="Helvetica Neue"/>
                <a:cs typeface="Helvetica Neue"/>
                <a:sym typeface="Helvetica Neue"/>
              </a:defRPr>
            </a:pPr>
            <a:r>
              <a:t>Avoid overstuffed sentences</a:t>
            </a:r>
          </a:p>
        </p:txBody>
      </p:sp>
      <p:sp>
        <p:nvSpPr>
          <p:cNvPr id="764" name="Clarity"/>
          <p:cNvSpPr txBox="1"/>
          <p:nvPr/>
        </p:nvSpPr>
        <p:spPr>
          <a:xfrm>
            <a:off x="343272" y="869949"/>
            <a:ext cx="185345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4400">
                <a:latin typeface="Helvetica"/>
                <a:ea typeface="Helvetica"/>
                <a:cs typeface="Helvetica"/>
                <a:sym typeface="Helvetica"/>
              </a:defRPr>
            </a:lvl1pPr>
          </a:lstStyle>
          <a:p>
            <a:pPr/>
            <a:r>
              <a:t>Clarity</a:t>
            </a:r>
          </a:p>
        </p:txBody>
      </p:sp>
      <p:sp>
        <p:nvSpPr>
          <p:cNvPr id="765" name="Conciseness"/>
          <p:cNvSpPr txBox="1"/>
          <p:nvPr/>
        </p:nvSpPr>
        <p:spPr>
          <a:xfrm>
            <a:off x="128674" y="4159249"/>
            <a:ext cx="356178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4400">
                <a:latin typeface="Helvetica"/>
                <a:ea typeface="Helvetica"/>
                <a:cs typeface="Helvetica"/>
                <a:sym typeface="Helvetica"/>
              </a:defRPr>
            </a:lvl1pPr>
          </a:lstStyle>
          <a:p>
            <a:pPr/>
            <a:r>
              <a:t>Conciseness</a:t>
            </a:r>
          </a:p>
        </p:txBody>
      </p:sp>
      <p:sp>
        <p:nvSpPr>
          <p:cNvPr id="766" name="Fluency"/>
          <p:cNvSpPr txBox="1"/>
          <p:nvPr/>
        </p:nvSpPr>
        <p:spPr>
          <a:xfrm>
            <a:off x="241771" y="7118349"/>
            <a:ext cx="2225899"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4400">
                <a:latin typeface="Helvetica"/>
                <a:ea typeface="Helvetica"/>
                <a:cs typeface="Helvetica"/>
                <a:sym typeface="Helvetica"/>
              </a:defRPr>
            </a:lvl1pPr>
          </a:lstStyle>
          <a:p>
            <a:pPr/>
            <a:r>
              <a:t>Fluency</a:t>
            </a:r>
          </a:p>
        </p:txBody>
      </p:sp>
      <p:sp>
        <p:nvSpPr>
          <p:cNvPr id="767" name="Delete needless to be constructions…"/>
          <p:cNvSpPr txBox="1"/>
          <p:nvPr/>
        </p:nvSpPr>
        <p:spPr>
          <a:xfrm>
            <a:off x="481237" y="4896141"/>
            <a:ext cx="11281850" cy="2302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Delete needless </a:t>
            </a:r>
            <a:r>
              <a:rPr i="1" u="sng"/>
              <a:t>to be</a:t>
            </a:r>
            <a:r>
              <a:t> constructions</a:t>
            </a:r>
          </a:p>
          <a:p>
            <a:pPr marL="370416" indent="-370416" algn="l">
              <a:buSzPct val="45000"/>
              <a:buBlip>
                <a:blip r:embed="rId2"/>
              </a:buBlip>
              <a:defRPr sz="2400">
                <a:latin typeface="Helvetica Neue"/>
                <a:ea typeface="Helvetica Neue"/>
                <a:cs typeface="Helvetica Neue"/>
                <a:sym typeface="Helvetica Neue"/>
              </a:defRPr>
            </a:pPr>
            <a:r>
              <a:t>Avoid excessive prepositions</a:t>
            </a:r>
          </a:p>
          <a:p>
            <a:pPr marL="370416" indent="-370416" algn="l">
              <a:buSzPct val="45000"/>
              <a:buBlip>
                <a:blip r:embed="rId2"/>
              </a:buBlip>
              <a:defRPr sz="2400">
                <a:latin typeface="Helvetica Neue"/>
                <a:ea typeface="Helvetica Neue"/>
                <a:cs typeface="Helvetica Neue"/>
                <a:sym typeface="Helvetica Neue"/>
              </a:defRPr>
            </a:pPr>
            <a:r>
              <a:t>Fight noun addition; use simple action words</a:t>
            </a:r>
          </a:p>
          <a:p>
            <a:pPr marL="370416" indent="-370416" algn="l">
              <a:buSzPct val="45000"/>
              <a:buBlip>
                <a:blip r:embed="rId2"/>
              </a:buBlip>
              <a:defRPr sz="2400">
                <a:latin typeface="Helvetica Neue"/>
                <a:ea typeface="Helvetica Neue"/>
                <a:cs typeface="Helvetica Neue"/>
                <a:sym typeface="Helvetica Neue"/>
              </a:defRPr>
            </a:pPr>
            <a:r>
              <a:t>Make negatives into positives</a:t>
            </a:r>
          </a:p>
          <a:p>
            <a:pPr marL="370416" indent="-370416" algn="l">
              <a:buSzPct val="45000"/>
              <a:buBlip>
                <a:blip r:embed="rId2"/>
              </a:buBlip>
              <a:defRPr sz="2400">
                <a:latin typeface="Helvetica Neue"/>
                <a:ea typeface="Helvetica Neue"/>
                <a:cs typeface="Helvetica Neue"/>
                <a:sym typeface="Helvetica Neue"/>
              </a:defRPr>
            </a:pPr>
            <a:r>
              <a:t>Clean out clutter or excess words</a:t>
            </a:r>
          </a:p>
          <a:p>
            <a:pPr marL="370416" indent="-370416" algn="l">
              <a:buSzPct val="45000"/>
              <a:buBlip>
                <a:blip r:embed="rId2"/>
              </a:buBlip>
              <a:defRPr sz="2400">
                <a:latin typeface="Helvetica Neue"/>
                <a:ea typeface="Helvetica Neue"/>
                <a:cs typeface="Helvetica Neue"/>
                <a:sym typeface="Helvetica Neue"/>
              </a:defRPr>
            </a:pPr>
            <a:r>
              <a:t>Delete needless modifiers</a:t>
            </a:r>
          </a:p>
        </p:txBody>
      </p:sp>
      <p:sp>
        <p:nvSpPr>
          <p:cNvPr id="768" name="Combine related ideas…"/>
          <p:cNvSpPr txBox="1"/>
          <p:nvPr/>
        </p:nvSpPr>
        <p:spPr>
          <a:xfrm>
            <a:off x="447228" y="7853933"/>
            <a:ext cx="11281850" cy="1197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Combine related ideas</a:t>
            </a:r>
          </a:p>
          <a:p>
            <a:pPr marL="370416" indent="-370416" algn="l">
              <a:buSzPct val="45000"/>
              <a:buBlip>
                <a:blip r:embed="rId2"/>
              </a:buBlip>
              <a:defRPr sz="2400">
                <a:latin typeface="Helvetica Neue"/>
                <a:ea typeface="Helvetica Neue"/>
                <a:cs typeface="Helvetica Neue"/>
                <a:sym typeface="Helvetica Neue"/>
              </a:defRPr>
            </a:pPr>
            <a:r>
              <a:t>Vary sentence construction and length, but keep them simple</a:t>
            </a:r>
          </a:p>
          <a:p>
            <a:pPr marL="370416" indent="-370416" algn="l">
              <a:buSzPct val="45000"/>
              <a:buBlip>
                <a:blip r:embed="rId2"/>
              </a:buBlip>
              <a:defRPr sz="2400">
                <a:latin typeface="Helvetica Neue"/>
                <a:ea typeface="Helvetica Neue"/>
                <a:cs typeface="Helvetica Neue"/>
                <a:sym typeface="Helvetica Neue"/>
              </a:defRPr>
            </a:pPr>
            <a:r>
              <a:t>Use short sentences for special emphasis</a:t>
            </a:r>
          </a:p>
        </p:txBody>
      </p:sp>
      <p:sp>
        <p:nvSpPr>
          <p:cNvPr id="769" name="Slide Number"/>
          <p:cNvSpPr txBox="1"/>
          <p:nvPr>
            <p:ph type="sldNum" sz="quarter" idx="2"/>
          </p:nvPr>
        </p:nvSpPr>
        <p:spPr>
          <a:xfrm>
            <a:off x="6254446" y="9251950"/>
            <a:ext cx="48320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1" name="Class Notes Logo.jpg" descr="Class Notes Logo.jpg"/>
          <p:cNvPicPr>
            <a:picLocks noChangeAspect="1"/>
          </p:cNvPicPr>
          <p:nvPr/>
        </p:nvPicPr>
        <p:blipFill>
          <a:blip r:embed="rId2">
            <a:extLst/>
          </a:blip>
          <a:stretch>
            <a:fillRect/>
          </a:stretch>
        </p:blipFill>
        <p:spPr>
          <a:xfrm>
            <a:off x="2540000" y="3035746"/>
            <a:ext cx="7821415" cy="3910708"/>
          </a:xfrm>
          <a:prstGeom prst="rect">
            <a:avLst/>
          </a:prstGeom>
          <a:ln w="12700">
            <a:miter lim="400000"/>
          </a:ln>
        </p:spPr>
      </p:pic>
      <p:sp>
        <p:nvSpPr>
          <p:cNvPr id="772" name="Slide Number"/>
          <p:cNvSpPr txBox="1"/>
          <p:nvPr>
            <p:ph type="sldNum" sz="quarter" idx="2"/>
          </p:nvPr>
        </p:nvSpPr>
        <p:spPr>
          <a:xfrm>
            <a:off x="6254446" y="9251950"/>
            <a:ext cx="48320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773" name="Writing 213   2024 - 2025"/>
          <p:cNvSpPr txBox="1"/>
          <p:nvPr/>
        </p:nvSpPr>
        <p:spPr>
          <a:xfrm>
            <a:off x="4187359" y="7570680"/>
            <a:ext cx="5298949"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Optima"/>
                <a:ea typeface="Optima"/>
                <a:cs typeface="Optima"/>
                <a:sym typeface="Optima"/>
              </a:defRPr>
            </a:lvl1pPr>
          </a:lstStyle>
          <a:p>
            <a:pPr/>
            <a:r>
              <a:t>Writing 213   2024 - 2025</a:t>
            </a:r>
          </a:p>
        </p:txBody>
      </p:sp>
      <p:pic>
        <p:nvPicPr>
          <p:cNvPr id="774" name="UAA.jpg" descr="UAA.jpg"/>
          <p:cNvPicPr>
            <a:picLocks noChangeAspect="1"/>
          </p:cNvPicPr>
          <p:nvPr/>
        </p:nvPicPr>
        <p:blipFill>
          <a:blip r:embed="rId3">
            <a:extLst/>
          </a:blip>
          <a:stretch>
            <a:fillRect/>
          </a:stretch>
        </p:blipFill>
        <p:spPr>
          <a:xfrm>
            <a:off x="8032750" y="501650"/>
            <a:ext cx="3022600" cy="2324100"/>
          </a:xfrm>
          <a:prstGeom prst="rect">
            <a:avLst/>
          </a:prstGeom>
          <a:ln w="12700">
            <a:miter lim="400000"/>
          </a:ln>
        </p:spPr>
      </p:pic>
      <p:sp>
        <p:nvSpPr>
          <p:cNvPr id="775" name="Save these notes for future…"/>
          <p:cNvSpPr txBox="1"/>
          <p:nvPr/>
        </p:nvSpPr>
        <p:spPr>
          <a:xfrm>
            <a:off x="749300" y="348613"/>
            <a:ext cx="5793639" cy="23253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Optima"/>
                <a:ea typeface="Optima"/>
                <a:cs typeface="Optima"/>
                <a:sym typeface="Optima"/>
              </a:defRPr>
            </a:pPr>
            <a:r>
              <a:t>Save these notes for future</a:t>
            </a:r>
          </a:p>
          <a:p>
            <a:pPr algn="l">
              <a:defRPr>
                <a:latin typeface="Optima"/>
                <a:ea typeface="Optima"/>
                <a:cs typeface="Optima"/>
                <a:sym typeface="Optima"/>
              </a:defRPr>
            </a:pPr>
            <a:r>
              <a:t>reference; they might just</a:t>
            </a:r>
          </a:p>
          <a:p>
            <a:pPr algn="l">
              <a:defRPr>
                <a:latin typeface="Optima"/>
                <a:ea typeface="Optima"/>
                <a:cs typeface="Optima"/>
                <a:sym typeface="Optima"/>
              </a:defRPr>
            </a:pPr>
            <a:r>
              <a:t>come in handy and bring</a:t>
            </a:r>
          </a:p>
          <a:p>
            <a:pPr algn="l">
              <a:defRPr>
                <a:latin typeface="Optima"/>
                <a:ea typeface="Optima"/>
                <a:cs typeface="Optima"/>
                <a:sym typeface="Optima"/>
              </a:defRPr>
            </a:pPr>
            <a:r>
              <a:t>you a fulfilled and joyful life.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 name="The Before Steps…"/>
          <p:cNvSpPr txBox="1"/>
          <p:nvPr/>
        </p:nvSpPr>
        <p:spPr>
          <a:xfrm>
            <a:off x="123898" y="-54522"/>
            <a:ext cx="12919747" cy="101928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a:solidFill>
                  <a:srgbClr val="0433FF"/>
                </a:solidFill>
                <a:latin typeface="Arial"/>
                <a:ea typeface="Arial"/>
                <a:cs typeface="Arial"/>
                <a:sym typeface="Arial"/>
              </a:defRPr>
            </a:pPr>
            <a:r>
              <a:t>The Before Steps</a:t>
            </a:r>
            <a:endParaRPr>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The scientific writing process can be a daunting and often procrastinated “last step” in the scientific process, leading to cursory attempts to get scientific arguments and results down on paper. However, scientific writing is not an afterthought and should begin well before drafting the first outline. Successful writing starts with researching how your work fits into existing literature, crafting a compelling story, and determining how to best tailor your message to an intended audience.</a:t>
            </a:r>
            <a:endParaRPr>
              <a:latin typeface="Calibri"/>
              <a:ea typeface="Calibri"/>
              <a:cs typeface="Calibri"/>
              <a:sym typeface="Calibri"/>
            </a:endParaRPr>
          </a:p>
          <a:p>
            <a:pPr algn="l" defTabSz="457200">
              <a:spcBef>
                <a:spcPts val="1200"/>
              </a:spcBef>
              <a:defRPr b="1" i="1" sz="2400">
                <a:solidFill>
                  <a:srgbClr val="942193"/>
                </a:solidFill>
                <a:latin typeface="Arial"/>
                <a:ea typeface="Arial"/>
                <a:cs typeface="Arial"/>
                <a:sym typeface="Arial"/>
              </a:defRPr>
            </a:pPr>
            <a:r>
              <a:t>Research how your work fits into existing literature</a:t>
            </a:r>
            <a:endParaRPr b="0">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It is important to decide how your research compares to other studies of its kind by familiarizing yourself with previous research on the topic. If you are preparing a laboratory write-up, refer to your textbook and laboratory manual for background information. For a research article, perform a thorough literature search on a credible search engine (e.g., Web of Science, Google Scholar). Ask the following questions: </a:t>
            </a:r>
            <a:r>
              <a:rPr i="1"/>
              <a:t>What do we know about the topic? What open questions and knowledge do we not yet know? Why is this information important?</a:t>
            </a:r>
            <a:r>
              <a:t> This will provide critical insight into the structure and style that others have used when writing about the field and communicating ideas on this specific topic. It will also set you up to successfully craft a compelling story, as you will begin writing with precise knowledge of how your work builds on previous research and what sets your research apart from the current published literature.</a:t>
            </a:r>
            <a:endParaRPr>
              <a:latin typeface="Calibri"/>
              <a:ea typeface="Calibri"/>
              <a:cs typeface="Calibri"/>
              <a:sym typeface="Calibri"/>
            </a:endParaRPr>
          </a:p>
          <a:p>
            <a:pPr algn="l" defTabSz="457200">
              <a:spcBef>
                <a:spcPts val="1200"/>
              </a:spcBef>
              <a:defRPr b="1" i="1" sz="2400">
                <a:solidFill>
                  <a:srgbClr val="942193"/>
                </a:solidFill>
                <a:latin typeface="Arial"/>
                <a:ea typeface="Arial"/>
                <a:cs typeface="Arial"/>
                <a:sym typeface="Arial"/>
              </a:defRPr>
            </a:pPr>
            <a:r>
              <a:t>Understand your audience (and write to them)</a:t>
            </a:r>
            <a:endParaRPr b="0">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In order to write effectively, you must identify your audience and decide what story you want them to learn. While this may seem obvious, writing about science as a narrative is often not done, largely because you were probably taught to remain dispassionate and impartial while communicating scientific findings. The purpose of science writing is not explaining what </a:t>
            </a:r>
            <a:r>
              <a:rPr i="1"/>
              <a:t>you</a:t>
            </a:r>
            <a:r>
              <a:t> did or what </a:t>
            </a:r>
            <a:r>
              <a:rPr i="1"/>
              <a:t>you</a:t>
            </a:r>
            <a:r>
              <a:t> learned, but rather what you want </a:t>
            </a:r>
            <a:r>
              <a:rPr i="1"/>
              <a:t>your audience</a:t>
            </a:r>
            <a:r>
              <a:t> to understand. Start by asking: </a:t>
            </a:r>
          </a:p>
          <a:p>
            <a:pPr marL="246944" indent="-246944" algn="l" defTabSz="457200">
              <a:spcBef>
                <a:spcPts val="1600"/>
              </a:spcBef>
              <a:buSzPct val="45000"/>
              <a:buBlip>
                <a:blip r:embed="rId2"/>
              </a:buBlip>
              <a:defRPr b="1" i="1" sz="2000">
                <a:latin typeface="Times New Roman"/>
                <a:ea typeface="Times New Roman"/>
                <a:cs typeface="Times New Roman"/>
                <a:sym typeface="Times New Roman"/>
              </a:defRPr>
            </a:pPr>
            <a:r>
              <a:t>Who is my audience? </a:t>
            </a:r>
          </a:p>
          <a:p>
            <a:pPr marL="246944" indent="-246944" algn="l" defTabSz="457200">
              <a:spcBef>
                <a:spcPts val="1600"/>
              </a:spcBef>
              <a:buSzPct val="45000"/>
              <a:buBlip>
                <a:blip r:embed="rId2"/>
              </a:buBlip>
              <a:defRPr b="1" i="1" sz="2000">
                <a:latin typeface="Times New Roman"/>
                <a:ea typeface="Times New Roman"/>
                <a:cs typeface="Times New Roman"/>
                <a:sym typeface="Times New Roman"/>
              </a:defRPr>
            </a:pPr>
            <a:r>
              <a:t>What are their goals in reading my writing? </a:t>
            </a:r>
          </a:p>
          <a:p>
            <a:pPr marL="246944" indent="-246944" algn="l" defTabSz="457200">
              <a:spcBef>
                <a:spcPts val="1600"/>
              </a:spcBef>
              <a:buSzPct val="45000"/>
              <a:buBlip>
                <a:blip r:embed="rId2"/>
              </a:buBlip>
              <a:defRPr b="1" i="1" sz="2000">
                <a:latin typeface="Times New Roman"/>
                <a:ea typeface="Times New Roman"/>
                <a:cs typeface="Times New Roman"/>
                <a:sym typeface="Times New Roman"/>
              </a:defRPr>
            </a:pPr>
            <a:r>
              <a:t>What message do I want them to take away from my writing? </a:t>
            </a:r>
          </a:p>
          <a:p>
            <a:pPr algn="l" defTabSz="457200">
              <a:spcBef>
                <a:spcPts val="1600"/>
              </a:spcBef>
              <a:defRPr sz="2000">
                <a:latin typeface="Times New Roman"/>
                <a:ea typeface="Times New Roman"/>
                <a:cs typeface="Times New Roman"/>
                <a:sym typeface="Times New Roman"/>
              </a:defRPr>
            </a:pPr>
            <a:r>
              <a:t>There are great resources available to help science writers answer these questions. If you are interested in publishing a scientific paper, academic journal websites also provide clear journal mission statements and submission guidelines for prospective authors. The most effective science writers are familiar with the background of their topic, have a clear story that they want to convey, and effectively craft their message to communicate that story to their audience.</a:t>
            </a:r>
            <a:endParaRPr>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9" name="Scientific Writing Steps…"/>
          <p:cNvSpPr txBox="1"/>
          <p:nvPr/>
        </p:nvSpPr>
        <p:spPr>
          <a:xfrm>
            <a:off x="284000" y="61895"/>
            <a:ext cx="12436800" cy="93927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a:solidFill>
                  <a:srgbClr val="0433FF"/>
                </a:solidFill>
                <a:latin typeface="Helvetica"/>
                <a:ea typeface="Helvetica"/>
                <a:cs typeface="Helvetica"/>
                <a:sym typeface="Helvetica"/>
              </a:defRPr>
            </a:pPr>
            <a:r>
              <a:t>Scientific Writing Steps</a:t>
            </a:r>
          </a:p>
          <a:p>
            <a:pPr algn="l" defTabSz="457200">
              <a:spcBef>
                <a:spcPts val="1200"/>
              </a:spcBef>
              <a:defRPr b="1" sz="2800">
                <a:solidFill>
                  <a:srgbClr val="942193"/>
                </a:solidFill>
                <a:latin typeface="Arial"/>
                <a:ea typeface="Arial"/>
                <a:cs typeface="Arial"/>
                <a:sym typeface="Arial"/>
              </a:defRPr>
            </a:pPr>
            <a:r>
              <a:t>Introduction</a:t>
            </a:r>
            <a:endParaRPr b="0" sz="1600">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The Introduction sets the tone of the paper by providing relevant background information and clearly identifying the problem you plan to address. Think of your Introduction as the beginning of a funnel: Start wide to put your research into a broad context that someone outside of the field would understand, and then narrow the scope until you reach the specific question that you are trying to answer (See next page). </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Clearly state the wider implications of your work for the field of study, or, if relevant, any societal impacts it may have, and provide enough background information that the reader can understand your topic. </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Perform a thorough sweep of the literature; however, do not parrot everything you find. Background information should only include material that is directly relevant to your research and fits into your story; it does not need to contain an entire history of the field of interest. </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Remember to include in-text citations in the format of (Author, year published) for each paper that you cite and avoid using the author's name as the subject of the sentence.</a:t>
            </a:r>
          </a:p>
          <a:p>
            <a:pPr algn="l" defTabSz="457200">
              <a:defRPr sz="2000">
                <a:latin typeface="Times New Roman"/>
                <a:ea typeface="Times New Roman"/>
                <a:cs typeface="Times New Roman"/>
                <a:sym typeface="Times New Roman"/>
              </a:defRPr>
            </a:pPr>
            <a:r>
              <a:rPr b="1" i="1" sz="2200">
                <a:solidFill>
                  <a:srgbClr val="945200"/>
                </a:solidFill>
              </a:rPr>
              <a:t>Framing a scientific paper. </a:t>
            </a:r>
            <a:r>
              <a:t>The structure of a paper mirrors that of an hourglass, opening broadly and narrowing to the specific question, hypothesis, methods, and results of the study. Effective papers widen again in the discussion and conclusion, connecting the study back to the existing literature and explaining how the current study filled a knowledge gap.</a:t>
            </a: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Upon narrowing the background information presented to arrive at the specific focus of your research, clearly state the problem that your paper addresses. The problem is also known as the knowledge gap, or a specific area of the literature that contains an unknown question or problem (e.g., it is unclear why cowbird nestlings tolerate host offspring when they must compete with host offspring for food).  The knowledge gap tends to be a small piece of a much larger field of study. Explicitly state how your work will contribute to filling that knowledge gap. This is a crucial section of your manuscript; your discussion and conclusion should all be aimed at answering the knowledge gap that you are trying to fill. In addition, the knowledge gap will drive your hypotheses and questions that you design your experiment to answer.</a:t>
            </a:r>
            <a:endParaRPr>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 name="Writing Steps Graphics.jpg" descr="Writing Steps Graphics.jpg"/>
          <p:cNvPicPr>
            <a:picLocks noChangeAspect="1"/>
          </p:cNvPicPr>
          <p:nvPr/>
        </p:nvPicPr>
        <p:blipFill>
          <a:blip r:embed="rId2">
            <a:extLst/>
          </a:blip>
          <a:stretch>
            <a:fillRect/>
          </a:stretch>
        </p:blipFill>
        <p:spPr>
          <a:xfrm>
            <a:off x="1472757" y="531157"/>
            <a:ext cx="10181222" cy="8691287"/>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lide Number"/>
          <p:cNvSpPr txBox="1"/>
          <p:nvPr>
            <p:ph type="sldNum" sz="quarter" idx="2"/>
          </p:nvPr>
        </p:nvSpPr>
        <p:spPr>
          <a:xfrm>
            <a:off x="6379531" y="10013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5" name="Hypothesis…"/>
          <p:cNvSpPr txBox="1"/>
          <p:nvPr/>
        </p:nvSpPr>
        <p:spPr>
          <a:xfrm>
            <a:off x="204390" y="341945"/>
            <a:ext cx="12679464" cy="2872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3500">
                <a:solidFill>
                  <a:srgbClr val="0433FF"/>
                </a:solidFill>
                <a:latin typeface="Arial"/>
                <a:ea typeface="Arial"/>
                <a:cs typeface="Arial"/>
                <a:sym typeface="Arial"/>
              </a:defRPr>
            </a:pPr>
            <a:r>
              <a:t>Hypothesis</a:t>
            </a:r>
          </a:p>
          <a:p>
            <a:pPr algn="l" defTabSz="457200">
              <a:defRPr sz="1600">
                <a:latin typeface="Times New Roman"/>
                <a:ea typeface="Times New Roman"/>
                <a:cs typeface="Times New Roman"/>
                <a:sym typeface="Times New Roman"/>
              </a:defRPr>
            </a:pPr>
          </a:p>
          <a:p>
            <a:pPr algn="l" defTabSz="457200">
              <a:defRPr sz="2000">
                <a:latin typeface="Times New Roman"/>
                <a:ea typeface="Times New Roman"/>
                <a:cs typeface="Times New Roman"/>
                <a:sym typeface="Times New Roman"/>
              </a:defRPr>
            </a:pPr>
            <a:r>
              <a:t>A hypothesis is a testable explanation of an observed occurrence in nature, or, more specifically, </a:t>
            </a:r>
            <a:r>
              <a:rPr i="1"/>
              <a:t>why s</a:t>
            </a:r>
            <a:r>
              <a:t>omething you observed is occurring. Hypotheses relate directly to research questions, are written in the present tense, and can be tested through observation or experimentation. Although the terms “hypothesis” and “prediction” are often incorrectly used interchangeably, they refer to different but complementary concepts. A hypothesis attempts to explain the </a:t>
            </a:r>
            <a:r>
              <a:rPr i="1"/>
              <a:t>mechanism</a:t>
            </a:r>
            <a:r>
              <a:t> underlying a pattern, while a prediction states an expectation regarding the results. While challenging to construct, hypotheses provide powerful tools for structuring research, generating specific predictions, and designing experiments. </a:t>
            </a:r>
          </a:p>
        </p:txBody>
      </p:sp>
      <p:sp>
        <p:nvSpPr>
          <p:cNvPr id="206" name="Example:"/>
          <p:cNvSpPr txBox="1"/>
          <p:nvPr/>
        </p:nvSpPr>
        <p:spPr>
          <a:xfrm>
            <a:off x="204390" y="3401856"/>
            <a:ext cx="1349233" cy="419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100">
                <a:latin typeface="Times New Roman"/>
                <a:ea typeface="Times New Roman"/>
                <a:cs typeface="Times New Roman"/>
                <a:sym typeface="Times New Roman"/>
              </a:defRPr>
            </a:pPr>
            <a:r>
              <a:t> </a:t>
            </a:r>
            <a:r>
              <a:rPr b="1" i="1" sz="2300"/>
              <a:t>Example:</a:t>
            </a:r>
          </a:p>
        </p:txBody>
      </p:sp>
      <p:sp>
        <p:nvSpPr>
          <p:cNvPr id="207" name="Observation: Brown-headed cowbird nestlings refrain from ejecting host offspring from the nest even though those offspring compete for limited parental resources."/>
          <p:cNvSpPr txBox="1"/>
          <p:nvPr/>
        </p:nvSpPr>
        <p:spPr>
          <a:xfrm>
            <a:off x="204390" y="3921228"/>
            <a:ext cx="12194531" cy="725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latin typeface="Times New Roman"/>
                <a:ea typeface="Times New Roman"/>
                <a:cs typeface="Times New Roman"/>
                <a:sym typeface="Times New Roman"/>
              </a:defRPr>
            </a:pPr>
            <a:r>
              <a:rPr b="1" i="1" sz="2400">
                <a:solidFill>
                  <a:srgbClr val="945200"/>
                </a:solidFill>
              </a:rPr>
              <a:t>Observation: </a:t>
            </a:r>
            <a:r>
              <a:t>Brown-headed cowbird nestlings refrain from ejecting host offspring from the nest even though those offspring compete for limited parental resources. </a:t>
            </a:r>
          </a:p>
        </p:txBody>
      </p:sp>
      <p:sp>
        <p:nvSpPr>
          <p:cNvPr id="208" name="Research question: Why do nestling cowbirds tolerate the presence of host offspring in the nest?"/>
          <p:cNvSpPr txBox="1"/>
          <p:nvPr/>
        </p:nvSpPr>
        <p:spPr>
          <a:xfrm>
            <a:off x="204390" y="4682190"/>
            <a:ext cx="10463834"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latin typeface="Times New Roman"/>
                <a:ea typeface="Times New Roman"/>
                <a:cs typeface="Times New Roman"/>
                <a:sym typeface="Times New Roman"/>
              </a:defRPr>
            </a:pPr>
            <a:r>
              <a:rPr b="1" i="1" sz="2400">
                <a:solidFill>
                  <a:srgbClr val="945200"/>
                </a:solidFill>
              </a:rPr>
              <a:t>Research question:</a:t>
            </a:r>
            <a:r>
              <a:rPr b="1" i="1" sz="2400"/>
              <a:t> </a:t>
            </a:r>
            <a:r>
              <a:t>Why do nestling cowbirds tolerate the presence of host offspring in the nest? </a:t>
            </a:r>
          </a:p>
        </p:txBody>
      </p:sp>
      <p:sp>
        <p:nvSpPr>
          <p:cNvPr id="209" name="Hypothesis: The presence of host offspring causes parents to bring more food to the nest."/>
          <p:cNvSpPr txBox="1"/>
          <p:nvPr/>
        </p:nvSpPr>
        <p:spPr>
          <a:xfrm>
            <a:off x="204390" y="5266390"/>
            <a:ext cx="9512524"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latin typeface="Times New Roman"/>
                <a:ea typeface="Times New Roman"/>
                <a:cs typeface="Times New Roman"/>
                <a:sym typeface="Times New Roman"/>
              </a:defRPr>
            </a:pPr>
            <a:r>
              <a:rPr b="1" i="1" sz="2400">
                <a:solidFill>
                  <a:srgbClr val="945200"/>
                </a:solidFill>
              </a:rPr>
              <a:t>Hypothesis: </a:t>
            </a:r>
            <a:r>
              <a:t>The presence of host offspring causes parents to bring more food to the nest. </a:t>
            </a:r>
          </a:p>
        </p:txBody>
      </p:sp>
      <p:sp>
        <p:nvSpPr>
          <p:cNvPr id="210" name="Prediction: Cowbird nestlings will grow at a faster rate in nests that contain host offspring."/>
          <p:cNvSpPr txBox="1"/>
          <p:nvPr/>
        </p:nvSpPr>
        <p:spPr>
          <a:xfrm>
            <a:off x="204390" y="5850590"/>
            <a:ext cx="968231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latin typeface="Times New Roman"/>
                <a:ea typeface="Times New Roman"/>
                <a:cs typeface="Times New Roman"/>
                <a:sym typeface="Times New Roman"/>
              </a:defRPr>
            </a:pPr>
            <a:r>
              <a:rPr b="1" i="1" sz="2400">
                <a:solidFill>
                  <a:srgbClr val="945200"/>
                </a:solidFill>
              </a:rPr>
              <a:t>Prediction: </a:t>
            </a:r>
            <a:r>
              <a:t>Cowbird nestlings will grow at a faster rate in nests that contain host offspring. </a:t>
            </a:r>
          </a:p>
        </p:txBody>
      </p:sp>
      <p:pic>
        <p:nvPicPr>
          <p:cNvPr id="211" name="Image" descr="Image"/>
          <p:cNvPicPr>
            <a:picLocks noChangeAspect="1"/>
          </p:cNvPicPr>
          <p:nvPr/>
        </p:nvPicPr>
        <p:blipFill>
          <a:blip r:embed="rId2">
            <a:extLst/>
          </a:blip>
          <a:stretch>
            <a:fillRect/>
          </a:stretch>
        </p:blipFill>
        <p:spPr>
          <a:xfrm>
            <a:off x="414866" y="6718300"/>
            <a:ext cx="2895601" cy="2006600"/>
          </a:xfrm>
          <a:prstGeom prst="rect">
            <a:avLst/>
          </a:prstGeom>
          <a:ln w="12700">
            <a:miter lim="400000"/>
          </a:ln>
        </p:spPr>
      </p:pic>
      <p:grpSp>
        <p:nvGrpSpPr>
          <p:cNvPr id="214" name="Cowbirds are obligate brood parasites, meaning that they never build their own nest. Instead, they lay their eggs in the nests of host species, and let those parents raise their chicks. Cowbirds are nest generalists, and have been found to lay eggs in th"/>
          <p:cNvGrpSpPr/>
          <p:nvPr/>
        </p:nvGrpSpPr>
        <p:grpSpPr>
          <a:xfrm>
            <a:off x="3210764" y="6988739"/>
            <a:ext cx="8748824" cy="1745122"/>
            <a:chOff x="0" y="0"/>
            <a:chExt cx="8748823" cy="1745121"/>
          </a:xfrm>
        </p:grpSpPr>
        <p:sp>
          <p:nvSpPr>
            <p:cNvPr id="213" name="Cowbirds are obligate brood parasites, meaning that they never build their own nest. Instead, they lay their eggs in the nests of host species, and let those parents raise their chicks. Cowbirds are nest generalists, and have been found to lay eggs in th"/>
            <p:cNvSpPr txBox="1"/>
            <p:nvPr/>
          </p:nvSpPr>
          <p:spPr>
            <a:xfrm>
              <a:off x="215900" y="139700"/>
              <a:ext cx="8317024" cy="1186322"/>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i="1" sz="1800">
                  <a:solidFill>
                    <a:srgbClr val="4D5156"/>
                  </a:solidFill>
                  <a:latin typeface="Arial"/>
                  <a:ea typeface="Arial"/>
                  <a:cs typeface="Arial"/>
                  <a:sym typeface="Arial"/>
                </a:defRPr>
              </a:pPr>
              <a:r>
                <a:rPr>
                  <a:solidFill>
                    <a:srgbClr val="040C28"/>
                  </a:solidFill>
                </a:rPr>
                <a:t>Cowbirds are obligate brood parasites</a:t>
              </a:r>
              <a:r>
                <a:t>, meaning that they never build their own nest. Instead, they lay their eggs in the nests of host species, and let those parents raise their chicks. Cowbirds are nest generalists, and have been found to lay eggs in the nests of 247 different species of birds.</a:t>
              </a:r>
            </a:p>
          </p:txBody>
        </p:sp>
        <p:pic>
          <p:nvPicPr>
            <p:cNvPr id="212" name="Cowbirds are obligate brood parasites, meaning that they never build their own nest. Instead, they lay their eggs in the nests of host species, and let those parents raise their chicks. Cowbirds are nest generalists, and have been found to lay eggs in th" descr="Cowbirds are obligate brood parasites, meaning that they never build their own nest. Instead, they lay their eggs in the nests of host species, and let those parents raise their chicks. Cowbirds are nest generalists, and have been found to lay eggs in the nests of 247 different species of birds. Cowbirds are obligate brood parasites, meaning that they never build their own nest. Instead, they lay their eggs in the nests of host species, and let those parents raise their chicks. Cowbirds are nest generalists, and have been found to lay eggs in the nests of 247 different species of birds."/>
            <p:cNvPicPr>
              <a:picLocks noChangeAspect="0"/>
            </p:cNvPicPr>
            <p:nvPr/>
          </p:nvPicPr>
          <p:blipFill>
            <a:blip r:embed="rId3">
              <a:extLst/>
            </a:blip>
            <a:stretch>
              <a:fillRect/>
            </a:stretch>
          </p:blipFill>
          <p:spPr>
            <a:xfrm>
              <a:off x="0" y="0"/>
              <a:ext cx="8748824" cy="1745122"/>
            </a:xfrm>
            <a:prstGeom prst="rect">
              <a:avLst/>
            </a:prstGeom>
            <a:effectLst/>
          </p:spPr>
        </p:pic>
      </p:grpSp>
      <p:pic>
        <p:nvPicPr>
          <p:cNvPr id="215" name="Image" descr="Image"/>
          <p:cNvPicPr>
            <a:picLocks noChangeAspect="1"/>
          </p:cNvPicPr>
          <p:nvPr/>
        </p:nvPicPr>
        <p:blipFill>
          <a:blip r:embed="rId2">
            <a:extLst/>
          </a:blip>
          <a:stretch>
            <a:fillRect/>
          </a:stretch>
        </p:blipFill>
        <p:spPr>
          <a:xfrm>
            <a:off x="4385733" y="11925300"/>
            <a:ext cx="2895601" cy="20066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 name="Materials and Methods…"/>
          <p:cNvSpPr txBox="1"/>
          <p:nvPr/>
        </p:nvSpPr>
        <p:spPr>
          <a:xfrm>
            <a:off x="144322" y="18095"/>
            <a:ext cx="12716155" cy="44596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sz="3500">
                <a:solidFill>
                  <a:srgbClr val="0433FF"/>
                </a:solidFill>
                <a:latin typeface="Arial"/>
                <a:ea typeface="Arial"/>
                <a:cs typeface="Arial"/>
                <a:sym typeface="Arial"/>
              </a:defRPr>
            </a:pPr>
            <a:r>
              <a:t>Materials and Methods</a:t>
            </a:r>
            <a:endParaRPr>
              <a:solidFill>
                <a:srgbClr val="000000"/>
              </a:solidFill>
            </a:endParaRPr>
          </a:p>
          <a:p>
            <a:pPr algn="l" defTabSz="457200">
              <a:spcBef>
                <a:spcPts val="1600"/>
              </a:spcBef>
              <a:defRPr sz="2000">
                <a:latin typeface="Times New Roman"/>
                <a:ea typeface="Times New Roman"/>
                <a:cs typeface="Times New Roman"/>
                <a:sym typeface="Times New Roman"/>
              </a:defRPr>
            </a:pPr>
            <a:r>
              <a:t>The Materials and Methods section is arguably the most straightforward section to write; you can even begin writing it while performing your experiments to avoid forgetting any details of your experimental design. In order to make your paper as clear as possible, organize this section into subsections with headers for each procedure you describe (e.g., field collection vs. laboratory analysis). Use these headers in your Results and Discussion to help orient your readers.</a:t>
            </a:r>
          </a:p>
          <a:p>
            <a:pPr algn="l" defTabSz="457200">
              <a:spcBef>
                <a:spcPts val="1600"/>
              </a:spcBef>
              <a:defRPr sz="2000">
                <a:latin typeface="Times New Roman"/>
                <a:ea typeface="Times New Roman"/>
                <a:cs typeface="Times New Roman"/>
                <a:sym typeface="Times New Roman"/>
              </a:defRPr>
            </a:pPr>
            <a:r>
              <a:t>The aim of the Materials and Methods section is to demonstrate that you used scientifically valid methods and provide the reader with enough information to recreate your experiment. In chronological order, clearly state the procedural steps you took, remembering to include the model numbers and specific settings of all equipment used (e.g., centrifuged in Beckman Coulter Benchtop Centrifuge Model Allegra X -15R at 12,000 × g for 45 minutes). In addition to your experimental procedure, describe any statistical analyses that you performed. If you followed a procedure developed from another paper, cite the source that it came from and provide a general description of the method. There is no need to reiterate every detail, unless you deviated from the source and changed a step in your procedure. However, it is important to provide enough information that the reader can follow your methods without referring to the original source.</a:t>
            </a:r>
          </a:p>
        </p:txBody>
      </p:sp>
      <p:sp>
        <p:nvSpPr>
          <p:cNvPr id="219" name="The Materials and Methods section should be written in the past tense (for example):…"/>
          <p:cNvSpPr txBox="1"/>
          <p:nvPr/>
        </p:nvSpPr>
        <p:spPr>
          <a:xfrm>
            <a:off x="197511" y="4937228"/>
            <a:ext cx="12828439" cy="4612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1C1D1E"/>
                </a:solidFill>
                <a:latin typeface="Times New Roman"/>
                <a:ea typeface="Times New Roman"/>
                <a:cs typeface="Times New Roman"/>
                <a:sym typeface="Times New Roman"/>
              </a:defRPr>
            </a:pPr>
            <a:r>
              <a:t>The </a:t>
            </a:r>
            <a:r>
              <a:rPr>
                <a:solidFill>
                  <a:srgbClr val="123D80"/>
                </a:solidFill>
              </a:rPr>
              <a:t>Materials and Methods </a:t>
            </a:r>
            <a:r>
              <a:t>section should be written in the past tense (for example):</a:t>
            </a:r>
            <a:endParaRPr>
              <a:solidFill>
                <a:srgbClr val="000000"/>
              </a:solidFill>
            </a:endParaRPr>
          </a:p>
          <a:p>
            <a:pPr algn="l" defTabSz="457200">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defRPr sz="2000">
                <a:solidFill>
                  <a:srgbClr val="1C1D1E"/>
                </a:solidFill>
                <a:latin typeface="Times New Roman"/>
                <a:ea typeface="Times New Roman"/>
                <a:cs typeface="Times New Roman"/>
                <a:sym typeface="Times New Roman"/>
              </a:defRPr>
            </a:pPr>
            <a:r>
              <a:t>“On hatch day, and every day thereafter for 9 days, we weighed chicks, measured their tibia length, and calculated the instantaneous growth constant K to summarize rates of mass gain and skeletal growth.”</a:t>
            </a:r>
            <a:endParaRPr>
              <a:solidFill>
                <a:srgbClr val="000000"/>
              </a:solidFill>
            </a:endParaRPr>
          </a:p>
          <a:p>
            <a:pPr algn="l" defTabSz="457200">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endParaRPr>
              <a:solidFill>
                <a:srgbClr val="000000"/>
              </a:solidFill>
            </a:endParaRPr>
          </a:p>
          <a:p>
            <a:pPr algn="l" defTabSz="457200">
              <a:spcBef>
                <a:spcPts val="1600"/>
              </a:spcBef>
              <a:defRPr sz="2000">
                <a:solidFill>
                  <a:srgbClr val="1C1D1E"/>
                </a:solidFill>
                <a:latin typeface="Times New Roman"/>
                <a:ea typeface="Times New Roman"/>
                <a:cs typeface="Times New Roman"/>
                <a:sym typeface="Times New Roman"/>
              </a:defRPr>
            </a:pPr>
            <a:r>
              <a:t>While it is generally advisable to use active voice throughout the paper, you may want to use a mixture of active and passive voice in the </a:t>
            </a:r>
            <a:r>
              <a:rPr>
                <a:solidFill>
                  <a:srgbClr val="123D80"/>
                </a:solidFill>
              </a:rPr>
              <a:t>Materials and Methods</a:t>
            </a:r>
            <a:r>
              <a:t> section in order to vary sentence structure and avoid repetitive clauses.</a:t>
            </a:r>
          </a:p>
        </p:txBody>
      </p:sp>
      <p:pic>
        <p:nvPicPr>
          <p:cNvPr id="220" name="Image" descr="Image"/>
          <p:cNvPicPr>
            <a:picLocks noChangeAspect="1"/>
          </p:cNvPicPr>
          <p:nvPr/>
        </p:nvPicPr>
        <p:blipFill>
          <a:blip r:embed="rId2">
            <a:extLst/>
          </a:blip>
          <a:stretch>
            <a:fillRect/>
          </a:stretch>
        </p:blipFill>
        <p:spPr>
          <a:xfrm>
            <a:off x="1098550" y="6151033"/>
            <a:ext cx="3289300" cy="2463801"/>
          </a:xfrm>
          <a:prstGeom prst="rect">
            <a:avLst/>
          </a:prstGeom>
          <a:ln w="12700">
            <a:miter lim="400000"/>
          </a:ln>
        </p:spPr>
      </p:pic>
      <p:pic>
        <p:nvPicPr>
          <p:cNvPr id="221" name="Image" descr="Image"/>
          <p:cNvPicPr>
            <a:picLocks noChangeAspect="1"/>
          </p:cNvPicPr>
          <p:nvPr/>
        </p:nvPicPr>
        <p:blipFill>
          <a:blip r:embed="rId3">
            <a:extLst/>
          </a:blip>
          <a:stretch>
            <a:fillRect/>
          </a:stretch>
        </p:blipFill>
        <p:spPr>
          <a:xfrm>
            <a:off x="5336116" y="6208183"/>
            <a:ext cx="3467101" cy="23495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4" name="• Site characterization:"/>
          <p:cNvSpPr txBox="1"/>
          <p:nvPr/>
        </p:nvSpPr>
        <p:spPr>
          <a:xfrm>
            <a:off x="967316" y="1754638"/>
            <a:ext cx="2842817"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000">
                <a:solidFill>
                  <a:srgbClr val="942193"/>
                </a:solidFill>
                <a:latin typeface="Arial"/>
                <a:ea typeface="Arial"/>
                <a:cs typeface="Arial"/>
                <a:sym typeface="Arial"/>
              </a:defRPr>
            </a:lvl1pPr>
          </a:lstStyle>
          <a:p>
            <a:pPr/>
            <a:r>
              <a:t>• Site characterization:</a:t>
            </a:r>
          </a:p>
        </p:txBody>
      </p:sp>
      <p:sp>
        <p:nvSpPr>
          <p:cNvPr id="225" name="Study organism used, its origin, any pre-experiment handling or care"/>
          <p:cNvSpPr txBox="1"/>
          <p:nvPr/>
        </p:nvSpPr>
        <p:spPr>
          <a:xfrm>
            <a:off x="1774621" y="2382411"/>
            <a:ext cx="7100045"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Study organism used, its origin, any pre-experiment handling or care</a:t>
            </a:r>
          </a:p>
        </p:txBody>
      </p:sp>
      <p:sp>
        <p:nvSpPr>
          <p:cNvPr id="226" name="Description of field site or site where experiment was performed"/>
          <p:cNvSpPr txBox="1"/>
          <p:nvPr/>
        </p:nvSpPr>
        <p:spPr>
          <a:xfrm>
            <a:off x="1774621" y="3008945"/>
            <a:ext cx="6680722" cy="382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Description of field site or site where experiment was performed</a:t>
            </a:r>
          </a:p>
        </p:txBody>
      </p:sp>
      <p:sp>
        <p:nvSpPr>
          <p:cNvPr id="227" name="• Experimental design:   Detailed items (not all of which need to be used"/>
          <p:cNvSpPr txBox="1"/>
          <p:nvPr/>
        </p:nvSpPr>
        <p:spPr>
          <a:xfrm>
            <a:off x="967316" y="3634238"/>
            <a:ext cx="8924671" cy="38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000">
                <a:solidFill>
                  <a:srgbClr val="942193"/>
                </a:solidFill>
                <a:latin typeface="Arial"/>
                <a:ea typeface="Arial"/>
                <a:cs typeface="Arial"/>
                <a:sym typeface="Arial"/>
              </a:defRPr>
            </a:pPr>
            <a:r>
              <a:t>• Experimental design:   </a:t>
            </a:r>
            <a:r>
              <a:rPr sz="1600"/>
              <a:t>Detailed items (not all of which need to be used</a:t>
            </a:r>
          </a:p>
        </p:txBody>
      </p:sp>
      <p:sp>
        <p:nvSpPr>
          <p:cNvPr id="228" name="Step-by-step procedures in paragraph form"/>
          <p:cNvSpPr txBox="1"/>
          <p:nvPr/>
        </p:nvSpPr>
        <p:spPr>
          <a:xfrm>
            <a:off x="1774621" y="4262011"/>
            <a:ext cx="4473105"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Step-by-step procedures in paragraph form</a:t>
            </a:r>
          </a:p>
        </p:txBody>
      </p:sp>
      <p:sp>
        <p:nvSpPr>
          <p:cNvPr id="229" name="Sample preparation"/>
          <p:cNvSpPr txBox="1"/>
          <p:nvPr/>
        </p:nvSpPr>
        <p:spPr>
          <a:xfrm>
            <a:off x="1774621" y="4847001"/>
            <a:ext cx="2096196"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Sample preparation</a:t>
            </a:r>
          </a:p>
        </p:txBody>
      </p:sp>
      <p:sp>
        <p:nvSpPr>
          <p:cNvPr id="230" name="Experimental controls"/>
          <p:cNvSpPr txBox="1"/>
          <p:nvPr/>
        </p:nvSpPr>
        <p:spPr>
          <a:xfrm>
            <a:off x="1774621" y="5390445"/>
            <a:ext cx="2364334"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Experimental controls</a:t>
            </a:r>
          </a:p>
        </p:txBody>
      </p:sp>
      <p:sp>
        <p:nvSpPr>
          <p:cNvPr id="231" name="Equipment used, including model numbers and year"/>
          <p:cNvSpPr txBox="1"/>
          <p:nvPr/>
        </p:nvSpPr>
        <p:spPr>
          <a:xfrm>
            <a:off x="1774621" y="5933890"/>
            <a:ext cx="5411838"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Equipment used, including model numbers and year</a:t>
            </a:r>
          </a:p>
        </p:txBody>
      </p:sp>
      <p:sp>
        <p:nvSpPr>
          <p:cNvPr id="232" name="Important equipment settings (e.g., temperature of incubation, speed of centrifuge)"/>
          <p:cNvSpPr txBox="1"/>
          <p:nvPr/>
        </p:nvSpPr>
        <p:spPr>
          <a:xfrm>
            <a:off x="1774621" y="6477335"/>
            <a:ext cx="8514657"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Important equipment settings (e.g., temperature of incubation, speed of centrifuge)</a:t>
            </a:r>
          </a:p>
        </p:txBody>
      </p:sp>
      <p:sp>
        <p:nvSpPr>
          <p:cNvPr id="233" name="Amount of reagents used"/>
          <p:cNvSpPr txBox="1"/>
          <p:nvPr/>
        </p:nvSpPr>
        <p:spPr>
          <a:xfrm>
            <a:off x="1774621" y="7103869"/>
            <a:ext cx="2660750"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Amount of reagents used</a:t>
            </a:r>
          </a:p>
        </p:txBody>
      </p:sp>
      <p:sp>
        <p:nvSpPr>
          <p:cNvPr id="234" name="Specific measurements taken (e.g., wing length, weight of organism)"/>
          <p:cNvSpPr txBox="1"/>
          <p:nvPr/>
        </p:nvSpPr>
        <p:spPr>
          <a:xfrm>
            <a:off x="1774621" y="7730402"/>
            <a:ext cx="7106867"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C1D1E"/>
                </a:solidFill>
                <a:latin typeface="Times New Roman"/>
                <a:ea typeface="Times New Roman"/>
                <a:cs typeface="Times New Roman"/>
                <a:sym typeface="Times New Roman"/>
              </a:defRPr>
            </a:lvl1pPr>
          </a:lstStyle>
          <a:p>
            <a:pPr/>
            <a:r>
              <a:t>Specific measurements taken (e.g., wing length, weight of organism)</a:t>
            </a:r>
          </a:p>
        </p:txBody>
      </p:sp>
      <p:sp>
        <p:nvSpPr>
          <p:cNvPr id="235" name="• Statistical analyses conducted (e.g., ANOVA, linear regression)"/>
          <p:cNvSpPr txBox="1"/>
          <p:nvPr/>
        </p:nvSpPr>
        <p:spPr>
          <a:xfrm>
            <a:off x="967316" y="8272607"/>
            <a:ext cx="7867874"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000">
                <a:solidFill>
                  <a:srgbClr val="942193"/>
                </a:solidFill>
                <a:latin typeface="Arial"/>
                <a:ea typeface="Arial"/>
                <a:cs typeface="Arial"/>
                <a:sym typeface="Arial"/>
              </a:defRPr>
            </a:lvl1pPr>
          </a:lstStyle>
          <a:p>
            <a:pPr/>
            <a:r>
              <a:t>• Statistical analyses conducted (e.g., ANOVA, linear regression)</a:t>
            </a:r>
          </a:p>
        </p:txBody>
      </p:sp>
      <p:sp>
        <p:nvSpPr>
          <p:cNvPr id="236" name="Common parameters included in the Materials and Methods section"/>
          <p:cNvSpPr txBox="1"/>
          <p:nvPr/>
        </p:nvSpPr>
        <p:spPr>
          <a:xfrm>
            <a:off x="1144371" y="462746"/>
            <a:ext cx="7941223" cy="1103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i="1" sz="3500">
                <a:solidFill>
                  <a:srgbClr val="0433FF"/>
                </a:solidFill>
                <a:latin typeface="Arial"/>
                <a:ea typeface="Arial"/>
                <a:cs typeface="Arial"/>
                <a:sym typeface="Arial"/>
              </a:defRPr>
            </a:lvl1pPr>
          </a:lstStyle>
          <a:p>
            <a:pPr/>
            <a:r>
              <a:t>Common parameters included in the Materials and Methods section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 name="Results…"/>
          <p:cNvSpPr txBox="1"/>
          <p:nvPr/>
        </p:nvSpPr>
        <p:spPr>
          <a:xfrm>
            <a:off x="515112" y="21679"/>
            <a:ext cx="8024231" cy="7754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sz="3500">
                <a:solidFill>
                  <a:srgbClr val="0433FF"/>
                </a:solidFill>
                <a:latin typeface="Arial"/>
                <a:ea typeface="Arial"/>
                <a:cs typeface="Arial"/>
                <a:sym typeface="Arial"/>
              </a:defRPr>
            </a:pPr>
            <a:r>
              <a:t>Results</a:t>
            </a:r>
            <a:endParaRPr b="0" sz="1600">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The Results section provides a space to present your key findings in a purely objective manner and lay the foundation for the Discussion section, where those data are subjectively interpreted. Before diving into this section, identify which graphs, tables, and data are absolutely necessary for telling your story. Then, craft a descriptive sentence or two that summarizes each result, referring to corresponding table and figure numbers. Rather than presenting the details all at once, write a short summary about each data set. </a:t>
            </a:r>
          </a:p>
          <a:p>
            <a:pPr algn="l" defTabSz="457200">
              <a:spcBef>
                <a:spcPts val="1600"/>
              </a:spcBef>
              <a:defRPr sz="2000">
                <a:latin typeface="Times New Roman"/>
                <a:ea typeface="Times New Roman"/>
                <a:cs typeface="Times New Roman"/>
                <a:sym typeface="Times New Roman"/>
              </a:defRPr>
            </a:pPr>
            <a:r>
              <a:t>As you relate each finding, be as specific as possible and describe your data biologically rather than through the lens of statistics. While statistical tests give your data credibility by allowing you to attribute observed differences to nonrandom variation, they fail to address the actual meaning of the data. Instead, translate the data into biological terms and refer to statistical results as supplemental information, or even in parenthetical clauses. For example, if your dependent variable changed in response to a treatment, report the magnitude and direction of the effect, with the </a:t>
            </a:r>
            <a:r>
              <a:rPr i="1"/>
              <a:t>P</a:t>
            </a:r>
            <a:r>
              <a:t>-value in parentheses.</a:t>
            </a:r>
          </a:p>
          <a:p>
            <a:pPr algn="l" defTabSz="457200">
              <a:defRPr sz="2000">
                <a:latin typeface="Times New Roman"/>
                <a:ea typeface="Times New Roman"/>
                <a:cs typeface="Times New Roman"/>
                <a:sym typeface="Times New Roman"/>
              </a:defRPr>
            </a:pPr>
            <a:r>
              <a:t>Example:  “By day 8, cowbirds reared with host young were, on average, 14% heavier than cowbirds reared alone.</a:t>
            </a:r>
          </a:p>
          <a:p>
            <a:pPr algn="l" defTabSz="457200">
              <a:defRPr sz="2000">
                <a:latin typeface="Times New Roman"/>
                <a:ea typeface="Times New Roman"/>
                <a:cs typeface="Times New Roman"/>
                <a:sym typeface="Times New Roman"/>
              </a:defRPr>
            </a:pPr>
          </a:p>
          <a:p>
            <a:pPr algn="l" defTabSz="457200">
              <a:spcBef>
                <a:spcPts val="1600"/>
              </a:spcBef>
              <a:defRPr sz="2000">
                <a:latin typeface="Times New Roman"/>
                <a:ea typeface="Times New Roman"/>
                <a:cs typeface="Times New Roman"/>
                <a:sym typeface="Times New Roman"/>
              </a:defRPr>
            </a:pPr>
            <a:r>
              <a:t>If your </a:t>
            </a:r>
            <a:r>
              <a:rPr i="1"/>
              <a:t>P</a:t>
            </a:r>
            <a:r>
              <a:t>-value exceeded 0.05 (or your other statistical tests yielded nonsignificant results), report any noticeable trends in the data rather than simply dismissing the treatment as having no significant effect.</a:t>
            </a:r>
            <a:endParaRPr>
              <a:latin typeface="Calibri"/>
              <a:ea typeface="Calibri"/>
              <a:cs typeface="Calibri"/>
              <a:sym typeface="Calibri"/>
            </a:endParaRPr>
          </a:p>
        </p:txBody>
      </p:sp>
      <p:pic>
        <p:nvPicPr>
          <p:cNvPr id="240" name="Results Graphics.jpg" descr="Results Graphics.jpg"/>
          <p:cNvPicPr>
            <a:picLocks noChangeAspect="1"/>
          </p:cNvPicPr>
          <p:nvPr/>
        </p:nvPicPr>
        <p:blipFill>
          <a:blip r:embed="rId2">
            <a:extLst/>
          </a:blip>
          <a:stretch>
            <a:fillRect/>
          </a:stretch>
        </p:blipFill>
        <p:spPr>
          <a:xfrm>
            <a:off x="8739216" y="1698543"/>
            <a:ext cx="3594101" cy="4711701"/>
          </a:xfrm>
          <a:prstGeom prst="rect">
            <a:avLst/>
          </a:prstGeom>
          <a:ln w="12700">
            <a:miter lim="400000"/>
          </a:ln>
        </p:spPr>
      </p:pic>
      <p:sp>
        <p:nvSpPr>
          <p:cNvPr id="241" name="Writing the Results Section of a Scientific Document"/>
          <p:cNvSpPr txBox="1"/>
          <p:nvPr/>
        </p:nvSpPr>
        <p:spPr>
          <a:xfrm>
            <a:off x="508338" y="7399541"/>
            <a:ext cx="9295725" cy="508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900">
                <a:solidFill>
                  <a:srgbClr val="942193"/>
                </a:solidFill>
                <a:latin typeface="Arial"/>
                <a:ea typeface="Arial"/>
                <a:cs typeface="Arial"/>
                <a:sym typeface="Arial"/>
              </a:defRPr>
            </a:lvl1pPr>
          </a:lstStyle>
          <a:p>
            <a:pPr/>
            <a:r>
              <a:t>Writing the Results Section of a Scientific Document</a:t>
            </a:r>
          </a:p>
        </p:txBody>
      </p:sp>
      <p:sp>
        <p:nvSpPr>
          <p:cNvPr id="242" name="1.  Ensure clarity and conciseness"/>
          <p:cNvSpPr txBox="1"/>
          <p:nvPr/>
        </p:nvSpPr>
        <p:spPr>
          <a:xfrm>
            <a:off x="523176" y="8036904"/>
            <a:ext cx="4264869"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Arial"/>
                <a:ea typeface="Arial"/>
                <a:cs typeface="Arial"/>
                <a:sym typeface="Arial"/>
              </a:defRPr>
            </a:lvl1pPr>
          </a:lstStyle>
          <a:p>
            <a:pPr/>
            <a:r>
              <a:t>1.  Ensure clarity and conciseness</a:t>
            </a:r>
          </a:p>
        </p:txBody>
      </p:sp>
      <p:sp>
        <p:nvSpPr>
          <p:cNvPr id="243" name="2. Visual aids for enhanced understanding"/>
          <p:cNvSpPr txBox="1"/>
          <p:nvPr/>
        </p:nvSpPr>
        <p:spPr>
          <a:xfrm>
            <a:off x="523176" y="8551007"/>
            <a:ext cx="5218982"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Arial"/>
                <a:ea typeface="Arial"/>
                <a:cs typeface="Arial"/>
                <a:sym typeface="Arial"/>
              </a:defRPr>
            </a:lvl1pPr>
          </a:lstStyle>
          <a:p>
            <a:pPr/>
            <a:r>
              <a:t>2. Visual aids for enhanced understanding</a:t>
            </a:r>
          </a:p>
        </p:txBody>
      </p:sp>
      <p:sp>
        <p:nvSpPr>
          <p:cNvPr id="244" name="3. Stick to the facts"/>
          <p:cNvSpPr txBox="1"/>
          <p:nvPr/>
        </p:nvSpPr>
        <p:spPr>
          <a:xfrm>
            <a:off x="6529027" y="8036904"/>
            <a:ext cx="2429199"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Arial"/>
                <a:ea typeface="Arial"/>
                <a:cs typeface="Arial"/>
                <a:sym typeface="Arial"/>
              </a:defRPr>
            </a:lvl1pPr>
          </a:lstStyle>
          <a:p>
            <a:pPr/>
            <a:r>
              <a:t>3. Stick to the facts</a:t>
            </a:r>
          </a:p>
        </p:txBody>
      </p:sp>
      <p:sp>
        <p:nvSpPr>
          <p:cNvPr id="245" name="4. Relate results to research questions"/>
          <p:cNvSpPr txBox="1"/>
          <p:nvPr/>
        </p:nvSpPr>
        <p:spPr>
          <a:xfrm>
            <a:off x="6529027" y="8551007"/>
            <a:ext cx="4772746"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Arial"/>
                <a:ea typeface="Arial"/>
                <a:cs typeface="Arial"/>
                <a:sym typeface="Arial"/>
              </a:defRPr>
            </a:lvl1pPr>
          </a:lstStyle>
          <a:p>
            <a:pPr/>
            <a:r>
              <a:t>4. Relate results to research questions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 name="Discussion and Conclusion…"/>
          <p:cNvSpPr txBox="1"/>
          <p:nvPr/>
        </p:nvSpPr>
        <p:spPr>
          <a:xfrm>
            <a:off x="366232" y="532445"/>
            <a:ext cx="12272337" cy="5945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sz="3500">
                <a:solidFill>
                  <a:srgbClr val="0433FF"/>
                </a:solidFill>
                <a:latin typeface="Arial"/>
                <a:ea typeface="Arial"/>
                <a:cs typeface="Arial"/>
                <a:sym typeface="Arial"/>
              </a:defRPr>
            </a:pPr>
            <a:r>
              <a:t>Discussion and Conclusion</a:t>
            </a:r>
            <a:endParaRPr b="0" sz="1600">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The Discussion section usually requires the most consideration, as this is where you interpret your results. Your Discussion should form a self-contained story tying together your Introduction and Results sections. One potential strategy for writing the Discussion:</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Begin by explicitly stating the main finding(s) of your research. </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Remind the reader of the knowledge gap identified in the Introduction to re-spark curiosity about the question you set out to answer. </a:t>
            </a:r>
          </a:p>
          <a:p>
            <a:pPr marL="246944" indent="-246944" algn="l" defTabSz="457200">
              <a:spcBef>
                <a:spcPts val="1600"/>
              </a:spcBef>
              <a:buSzPct val="45000"/>
              <a:buBlip>
                <a:blip r:embed="rId2"/>
              </a:buBlip>
              <a:defRPr sz="2000">
                <a:latin typeface="Times New Roman"/>
                <a:ea typeface="Times New Roman"/>
                <a:cs typeface="Times New Roman"/>
                <a:sym typeface="Times New Roman"/>
              </a:defRPr>
            </a:pPr>
            <a:r>
              <a:t>Explicitly state how and why your experiment is important.</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The conclusion, generally located in its own short section or the last paragraph of the Discussion, represents your final opportunity to state the significance of your research. Rather than merely restating your main findings, the conclusion should summarize the outcome of your study in a way that incorporates new insights or frames interesting questions that arose as a result of your research. Broaden your perspective again as you reach the bottom of the hourglass figure in the previous pages. While it is important to acknowledge the shortcomings or caveats of the research project, generally include these near the beginning of the conclusion or earlier in the Discussion. You want your take-home sentences to focus on what you have accomplished and the broader implications of your study, rather than your study's limitations or shortcomings.   End on a strong note.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A6AAA9"/>
            </a:gs>
            <a:gs pos="35493">
              <a:srgbClr val="C1C4C4"/>
            </a:gs>
            <a:gs pos="100000">
              <a:srgbClr val="DCDEE0"/>
            </a:gs>
          </a:gsLst>
          <a:path path="circle">
            <a:fillToRect l="50000" t="50000" r="50000" b="50000"/>
          </a:path>
        </a:gradFill>
      </p:bgPr>
    </p:bg>
    <p:spTree>
      <p:nvGrpSpPr>
        <p:cNvPr id="1" name=""/>
        <p:cNvGrpSpPr/>
        <p:nvPr/>
      </p:nvGrpSpPr>
      <p:grpSpPr>
        <a:xfrm>
          <a:off x="0" y="0"/>
          <a:ext cx="0" cy="0"/>
          <a:chOff x="0" y="0"/>
          <a:chExt cx="0" cy="0"/>
        </a:xfrm>
      </p:grpSpPr>
      <p:sp>
        <p:nvSpPr>
          <p:cNvPr id="145" name="Table of Contents"/>
          <p:cNvSpPr txBox="1"/>
          <p:nvPr/>
        </p:nvSpPr>
        <p:spPr>
          <a:xfrm>
            <a:off x="-479159" y="1644650"/>
            <a:ext cx="7756688"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a:solidFill>
                  <a:schemeClr val="accent1"/>
                </a:solidFill>
                <a:latin typeface="Helvetica"/>
                <a:ea typeface="Helvetica"/>
                <a:cs typeface="Helvetica"/>
                <a:sym typeface="Helvetica"/>
              </a:defRPr>
            </a:lvl1pPr>
          </a:lstStyle>
          <a:p>
            <a:pPr/>
            <a:r>
              <a:t>Table of Contents</a:t>
            </a:r>
          </a:p>
        </p:txBody>
      </p:sp>
      <p:graphicFrame>
        <p:nvGraphicFramePr>
          <p:cNvPr id="146" name="Table 1"/>
          <p:cNvGraphicFramePr/>
          <p:nvPr/>
        </p:nvGraphicFramePr>
        <p:xfrm>
          <a:off x="1236133" y="2531835"/>
          <a:ext cx="6145081" cy="512953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55011"/>
                <a:gridCol w="1390069"/>
              </a:tblGrid>
              <a:tr h="712921">
                <a:tc>
                  <a:txBody>
                    <a:bodyPr/>
                    <a:lstStyle/>
                    <a:p>
                      <a:pPr algn="l" defTabSz="914400"/>
                      <a:r>
                        <a:rPr b="1" sz="1405">
                          <a:latin typeface="Helvetica"/>
                          <a:ea typeface="Helvetica"/>
                          <a:cs typeface="Helvetica"/>
                          <a:sym typeface="Helvetica"/>
                        </a:rPr>
                        <a:t>Science Principles/Major Concepts</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3</a:t>
                      </a:r>
                    </a:p>
                  </a:txBody>
                  <a:tcPr marL="50800" marR="50800" marT="50800" marB="50800" anchor="ctr" anchorCtr="0" horzOverflow="overflow"/>
                </a:tc>
              </a:tr>
              <a:tr h="712921">
                <a:tc>
                  <a:txBody>
                    <a:bodyPr/>
                    <a:lstStyle/>
                    <a:p>
                      <a:pPr algn="l" defTabSz="914400"/>
                      <a:r>
                        <a:rPr b="1" sz="1405">
                          <a:latin typeface="Helvetica"/>
                          <a:ea typeface="Helvetica"/>
                          <a:cs typeface="Helvetica"/>
                          <a:sym typeface="Helvetica"/>
                        </a:rPr>
                        <a:t>Overview:  General Effective Writing Concepts</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48</a:t>
                      </a:r>
                    </a:p>
                  </a:txBody>
                  <a:tcPr marL="50800" marR="50800" marT="50800" marB="50800" anchor="ctr" anchorCtr="0" horzOverflow="overflow"/>
                </a:tc>
              </a:tr>
              <a:tr h="712921">
                <a:tc>
                  <a:txBody>
                    <a:bodyPr/>
                    <a:lstStyle/>
                    <a:p>
                      <a:pPr algn="l" defTabSz="914400"/>
                      <a:r>
                        <a:rPr b="1" sz="1405">
                          <a:latin typeface="Helvetica"/>
                          <a:ea typeface="Helvetica"/>
                          <a:cs typeface="Helvetica"/>
                          <a:sym typeface="Helvetica"/>
                        </a:rPr>
                        <a:t>Details, Specifics, Definitions</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57</a:t>
                      </a:r>
                    </a:p>
                  </a:txBody>
                  <a:tcPr marL="50800" marR="50800" marT="50800" marB="50800" anchor="ctr" anchorCtr="0" horzOverflow="overflow"/>
                </a:tc>
              </a:tr>
              <a:tr h="712921">
                <a:tc>
                  <a:txBody>
                    <a:bodyPr/>
                    <a:lstStyle/>
                    <a:p>
                      <a:pPr algn="l" defTabSz="914400"/>
                      <a:r>
                        <a:rPr b="1" sz="1405">
                          <a:latin typeface="Helvetica"/>
                          <a:ea typeface="Helvetica"/>
                          <a:cs typeface="Helvetica"/>
                          <a:sym typeface="Helvetica"/>
                        </a:rPr>
                        <a:t>Visuals</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77</a:t>
                      </a:r>
                    </a:p>
                  </a:txBody>
                  <a:tcPr marL="50800" marR="50800" marT="50800" marB="50800" anchor="ctr" anchorCtr="0" horzOverflow="overflow"/>
                </a:tc>
              </a:tr>
              <a:tr h="679172">
                <a:tc>
                  <a:txBody>
                    <a:bodyPr/>
                    <a:lstStyle/>
                    <a:p>
                      <a:pPr algn="l" defTabSz="914400"/>
                      <a:r>
                        <a:rPr b="1" sz="1405">
                          <a:latin typeface="Helvetica"/>
                          <a:ea typeface="Helvetica"/>
                          <a:cs typeface="Helvetica"/>
                          <a:sym typeface="Helvetica"/>
                        </a:rPr>
                        <a:t>Page Design</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86</a:t>
                      </a:r>
                    </a:p>
                  </a:txBody>
                  <a:tcPr marL="50800" marR="50800" marT="50800" marB="50800" anchor="ctr" anchorCtr="0" horzOverflow="overflow"/>
                </a:tc>
              </a:tr>
              <a:tr h="799338">
                <a:tc>
                  <a:txBody>
                    <a:bodyPr/>
                    <a:lstStyle/>
                    <a:p>
                      <a:pPr algn="l" defTabSz="914400"/>
                      <a:r>
                        <a:rPr b="1" sz="1405">
                          <a:latin typeface="Helvetica"/>
                          <a:ea typeface="Helvetica"/>
                          <a:cs typeface="Helvetica"/>
                          <a:sym typeface="Helvetica"/>
                        </a:rPr>
                        <a:t>Scientific Reports</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95</a:t>
                      </a:r>
                    </a:p>
                  </a:txBody>
                  <a:tcPr marL="50800" marR="50800" marT="50800" marB="50800" anchor="ctr" anchorCtr="0" horzOverflow="overflow"/>
                </a:tc>
              </a:tr>
              <a:tr h="799338">
                <a:tc>
                  <a:txBody>
                    <a:bodyPr/>
                    <a:lstStyle/>
                    <a:p>
                      <a:pPr algn="l" defTabSz="914400"/>
                      <a:r>
                        <a:rPr b="1" sz="1405">
                          <a:latin typeface="Helvetica"/>
                          <a:ea typeface="Helvetica"/>
                          <a:cs typeface="Helvetica"/>
                          <a:sym typeface="Helvetica"/>
                        </a:rPr>
                        <a:t>Writing and Editing; Proofreading</a:t>
                      </a:r>
                    </a:p>
                  </a:txBody>
                  <a:tcPr marL="50800" marR="50800" marT="50800" marB="50800" anchor="ctr" anchorCtr="0" horzOverflow="overflow"/>
                </a:tc>
                <a:tc>
                  <a:txBody>
                    <a:bodyPr/>
                    <a:lstStyle/>
                    <a:p>
                      <a:pPr algn="r" defTabSz="914400"/>
                      <a:r>
                        <a:rPr b="1" sz="1405">
                          <a:solidFill>
                            <a:schemeClr val="accent4">
                              <a:satOff val="1488"/>
                              <a:lumOff val="-7242"/>
                            </a:schemeClr>
                          </a:solidFill>
                          <a:latin typeface="Helvetica"/>
                          <a:ea typeface="Helvetica"/>
                          <a:cs typeface="Helvetica"/>
                          <a:sym typeface="Helvetica"/>
                        </a:rPr>
                        <a:t>105</a:t>
                      </a:r>
                    </a:p>
                  </a:txBody>
                  <a:tcPr marL="50800" marR="50800" marT="50800" marB="50800" anchor="ctr" anchorCtr="0" horzOverflow="overflow"/>
                </a:tc>
              </a:tr>
            </a:tbl>
          </a:graphicData>
        </a:graphic>
      </p:graphicFrame>
      <p:sp>
        <p:nvSpPr>
          <p:cNvPr id="147" name="Course Notes:  Writing 213"/>
          <p:cNvSpPr txBox="1"/>
          <p:nvPr/>
        </p:nvSpPr>
        <p:spPr>
          <a:xfrm>
            <a:off x="117741" y="431654"/>
            <a:ext cx="7756688" cy="723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4100">
                <a:solidFill>
                  <a:schemeClr val="accent5"/>
                </a:solidFill>
                <a:latin typeface="Optima"/>
                <a:ea typeface="Optima"/>
                <a:cs typeface="Optima"/>
                <a:sym typeface="Optima"/>
              </a:defRPr>
            </a:lvl1pPr>
          </a:lstStyle>
          <a:p>
            <a:pPr/>
            <a:r>
              <a:t>Course Notes:  Writing 213</a:t>
            </a:r>
          </a:p>
        </p:txBody>
      </p:sp>
      <p:sp>
        <p:nvSpPr>
          <p:cNvPr id="148" name="Slide Number"/>
          <p:cNvSpPr txBox="1"/>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149" name="When completing…"/>
          <p:cNvSpPr txBox="1"/>
          <p:nvPr/>
        </p:nvSpPr>
        <p:spPr>
          <a:xfrm>
            <a:off x="7857066" y="2504016"/>
            <a:ext cx="4687673" cy="501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i="1">
                <a:latin typeface="Helvetica"/>
                <a:ea typeface="Helvetica"/>
                <a:cs typeface="Helvetica"/>
                <a:sym typeface="Helvetica"/>
              </a:defRPr>
            </a:pPr>
            <a:r>
              <a:t>When completing </a:t>
            </a:r>
          </a:p>
          <a:p>
            <a:pPr algn="l">
              <a:defRPr i="1">
                <a:latin typeface="Helvetica"/>
                <a:ea typeface="Helvetica"/>
                <a:cs typeface="Helvetica"/>
                <a:sym typeface="Helvetica"/>
              </a:defRPr>
            </a:pPr>
            <a:r>
              <a:t>assignments, you may</a:t>
            </a:r>
          </a:p>
          <a:p>
            <a:pPr algn="l">
              <a:defRPr i="1">
                <a:latin typeface="Helvetica"/>
                <a:ea typeface="Helvetica"/>
                <a:cs typeface="Helvetica"/>
                <a:sym typeface="Helvetica"/>
              </a:defRPr>
            </a:pPr>
            <a:r>
              <a:t>need to refer to more</a:t>
            </a:r>
          </a:p>
          <a:p>
            <a:pPr algn="l">
              <a:defRPr i="1">
                <a:latin typeface="Helvetica"/>
                <a:ea typeface="Helvetica"/>
                <a:cs typeface="Helvetica"/>
                <a:sym typeface="Helvetica"/>
              </a:defRPr>
            </a:pPr>
            <a:r>
              <a:t>than one section.</a:t>
            </a:r>
          </a:p>
          <a:p>
            <a:pPr algn="l">
              <a:defRPr i="1">
                <a:latin typeface="Helvetica"/>
                <a:ea typeface="Helvetica"/>
                <a:cs typeface="Helvetica"/>
                <a:sym typeface="Helvetica"/>
              </a:defRPr>
            </a:pPr>
          </a:p>
          <a:p>
            <a:pPr algn="l">
              <a:defRPr i="1">
                <a:latin typeface="Helvetica"/>
                <a:ea typeface="Helvetica"/>
                <a:cs typeface="Helvetica"/>
                <a:sym typeface="Helvetica"/>
              </a:defRPr>
            </a:pPr>
            <a:r>
              <a:t>Be sure to use the </a:t>
            </a:r>
          </a:p>
          <a:p>
            <a:pPr algn="l">
              <a:defRPr i="1">
                <a:latin typeface="Helvetica"/>
                <a:ea typeface="Helvetica"/>
                <a:cs typeface="Helvetica"/>
                <a:sym typeface="Helvetica"/>
              </a:defRPr>
            </a:pPr>
            <a:r>
              <a:t>templates on the web</a:t>
            </a:r>
          </a:p>
          <a:p>
            <a:pPr algn="l">
              <a:defRPr i="1">
                <a:latin typeface="Helvetica"/>
                <a:ea typeface="Helvetica"/>
                <a:cs typeface="Helvetica"/>
                <a:sym typeface="Helvetica"/>
              </a:defRPr>
            </a:pPr>
            <a:r>
              <a:t>site for the writing</a:t>
            </a:r>
          </a:p>
          <a:p>
            <a:pPr algn="l">
              <a:defRPr i="1">
                <a:latin typeface="Helvetica"/>
                <a:ea typeface="Helvetica"/>
                <a:cs typeface="Helvetica"/>
                <a:sym typeface="Helvetica"/>
              </a:defRPr>
            </a:pPr>
            <a:r>
              <a:t>assignments.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 name="Image" descr="Image"/>
          <p:cNvPicPr>
            <a:picLocks noChangeAspect="1"/>
          </p:cNvPicPr>
          <p:nvPr/>
        </p:nvPicPr>
        <p:blipFill>
          <a:blip r:embed="rId2">
            <a:extLst/>
          </a:blip>
          <a:stretch>
            <a:fillRect/>
          </a:stretch>
        </p:blipFill>
        <p:spPr>
          <a:xfrm>
            <a:off x="1301863" y="1307428"/>
            <a:ext cx="10088850" cy="692445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 name="Putting it all together…"/>
          <p:cNvSpPr txBox="1"/>
          <p:nvPr/>
        </p:nvSpPr>
        <p:spPr>
          <a:xfrm>
            <a:off x="260915" y="931416"/>
            <a:ext cx="12260288" cy="78907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i="1" sz="3500">
                <a:solidFill>
                  <a:srgbClr val="0433FF"/>
                </a:solidFill>
                <a:latin typeface="Arial"/>
                <a:ea typeface="Arial"/>
                <a:cs typeface="Arial"/>
                <a:sym typeface="Arial"/>
              </a:defRPr>
            </a:pPr>
            <a:r>
              <a:t>Putting it all together</a:t>
            </a:r>
            <a:endParaRPr b="0" sz="1600">
              <a:latin typeface="Calibri"/>
              <a:ea typeface="Calibri"/>
              <a:cs typeface="Calibri"/>
              <a:sym typeface="Calibri"/>
            </a:endParaRPr>
          </a:p>
          <a:p>
            <a:pPr algn="l" defTabSz="457200">
              <a:spcBef>
                <a:spcPts val="1600"/>
              </a:spcBef>
              <a:defRPr sz="1600">
                <a:latin typeface="Times New Roman"/>
                <a:ea typeface="Times New Roman"/>
                <a:cs typeface="Times New Roman"/>
                <a:sym typeface="Times New Roman"/>
              </a:defRPr>
            </a:pPr>
            <a:r>
              <a:t>No matter how many boards you stack on top of each other, you still need nails to prevent the pile from falling apart. The same logic applies to a scientific paper. Little things—such as flow, structure, voice, and word choice—will connect your story, polish your paper, and make it enjoyable to read.</a:t>
            </a:r>
          </a:p>
          <a:p>
            <a:pPr algn="l" defTabSz="457200">
              <a:spcBef>
                <a:spcPts val="1600"/>
              </a:spcBef>
              <a:defRPr sz="1600">
                <a:latin typeface="Times New Roman"/>
                <a:ea typeface="Times New Roman"/>
                <a:cs typeface="Times New Roman"/>
                <a:sym typeface="Times New Roman"/>
              </a:defRPr>
            </a:pPr>
            <a:r>
              <a:t>First, a paper needs to flow. The reader should easily be able to move from one concept to another, either within a sentence or between paragraphs. To bolster the flow, constantly remind yourself of the overarching story; always connect new questions with resolutions and tie new concepts to previously presented ideas. As a general rule, try to maintain the same subject throughout a section and mix up sentence structure in order to emphasize different concepts. Keep in mind that words or ideas placed toward the end of a sentence often convey the most importance.</a:t>
            </a:r>
          </a:p>
          <a:p>
            <a:pPr algn="l" defTabSz="457200">
              <a:defRPr sz="1600">
                <a:latin typeface="Times New Roman"/>
                <a:ea typeface="Times New Roman"/>
                <a:cs typeface="Times New Roman"/>
                <a:sym typeface="Times New Roman"/>
              </a:defRPr>
            </a:pPr>
            <a:r>
              <a:t>The use of active voice with occasional sentences in passive voice will additionally strengthen your writing. Scientific writing is rife with passive voice that weakens otherwise powerful sentences by stripping the subjects of action. However, when used properly, the passive voice can improve flow by strategically placing a sentence's subject so that it echoes the emphasis of the preceding sentence. Compare the following sentences:</a:t>
            </a:r>
          </a:p>
          <a:p>
            <a:pPr algn="l" defTabSz="457200">
              <a:defRPr sz="1600">
                <a:latin typeface="Times New Roman"/>
                <a:ea typeface="Times New Roman"/>
                <a:cs typeface="Times New Roman"/>
                <a:sym typeface="Times New Roman"/>
              </a:defRPr>
            </a:pPr>
          </a:p>
          <a:p>
            <a:pPr algn="l" defTabSz="457200">
              <a:defRPr b="1" sz="1600">
                <a:latin typeface="Times New Roman"/>
                <a:ea typeface="Times New Roman"/>
                <a:cs typeface="Times New Roman"/>
                <a:sym typeface="Times New Roman"/>
              </a:defRPr>
            </a:pPr>
            <a:r>
              <a:t>“The cowbird nestlings tolerated the host nestlings.”</a:t>
            </a:r>
          </a:p>
          <a:p>
            <a:pPr algn="l" defTabSz="457200">
              <a:defRPr b="1" sz="1600">
                <a:latin typeface="Times New Roman"/>
                <a:ea typeface="Times New Roman"/>
                <a:cs typeface="Times New Roman"/>
                <a:sym typeface="Times New Roman"/>
              </a:defRPr>
            </a:pPr>
            <a:r>
              <a:t>(active)</a:t>
            </a:r>
          </a:p>
          <a:p>
            <a:pPr algn="l" defTabSz="457200">
              <a:defRPr b="1" sz="1600">
                <a:latin typeface="Times New Roman"/>
                <a:ea typeface="Times New Roman"/>
                <a:cs typeface="Times New Roman"/>
                <a:sym typeface="Times New Roman"/>
              </a:defRPr>
            </a:pPr>
            <a:r>
              <a:t>“The host nestlings were tolerated by the cowbird nestlings.”</a:t>
            </a:r>
          </a:p>
          <a:p>
            <a:pPr algn="l" defTabSz="457200">
              <a:defRPr b="1" sz="1600">
                <a:latin typeface="Times New Roman"/>
                <a:ea typeface="Times New Roman"/>
                <a:cs typeface="Times New Roman"/>
                <a:sym typeface="Times New Roman"/>
              </a:defRPr>
            </a:pPr>
            <a:r>
              <a:t>(passive)</a:t>
            </a:r>
          </a:p>
          <a:p>
            <a:pPr algn="l" defTabSz="457200">
              <a:spcBef>
                <a:spcPts val="1600"/>
              </a:spcBef>
              <a:defRPr sz="1600">
                <a:latin typeface="Times New Roman"/>
                <a:ea typeface="Times New Roman"/>
                <a:cs typeface="Times New Roman"/>
                <a:sym typeface="Times New Roman"/>
              </a:defRPr>
            </a:pPr>
          </a:p>
          <a:p>
            <a:pPr algn="l" defTabSz="457200">
              <a:spcBef>
                <a:spcPts val="1600"/>
              </a:spcBef>
              <a:defRPr sz="1600">
                <a:latin typeface="Times New Roman"/>
                <a:ea typeface="Times New Roman"/>
                <a:cs typeface="Times New Roman"/>
                <a:sym typeface="Times New Roman"/>
              </a:defRPr>
            </a:pPr>
          </a:p>
          <a:p>
            <a:pPr algn="l" defTabSz="457200">
              <a:spcBef>
                <a:spcPts val="1600"/>
              </a:spcBef>
              <a:defRPr sz="1600">
                <a:latin typeface="Times New Roman"/>
                <a:ea typeface="Times New Roman"/>
                <a:cs typeface="Times New Roman"/>
                <a:sym typeface="Times New Roman"/>
              </a:defRPr>
            </a:pPr>
          </a:p>
          <a:p>
            <a:pPr algn="l" defTabSz="457200">
              <a:spcBef>
                <a:spcPts val="1600"/>
              </a:spcBef>
              <a:defRPr sz="1600">
                <a:latin typeface="Times New Roman"/>
                <a:ea typeface="Times New Roman"/>
                <a:cs typeface="Times New Roman"/>
                <a:sym typeface="Times New Roman"/>
              </a:defRPr>
            </a:pPr>
          </a:p>
          <a:p>
            <a:pPr algn="l" defTabSz="457200">
              <a:spcBef>
                <a:spcPts val="1600"/>
              </a:spcBef>
              <a:defRPr sz="1600">
                <a:latin typeface="Times New Roman"/>
                <a:ea typeface="Times New Roman"/>
                <a:cs typeface="Times New Roman"/>
                <a:sym typeface="Times New Roman"/>
              </a:defRPr>
            </a:pPr>
            <a:r>
              <a:t>If host nestlings are the focus of the paragraph as a whole, it may make more sense to present the passive sentence in this case, even though it is weaker than the active version. While passive and active voices can complement each other in particular situations, you should typically use the active voice whenever possible.</a:t>
            </a:r>
          </a:p>
          <a:p>
            <a:pPr algn="l" defTabSz="457200">
              <a:spcBef>
                <a:spcPts val="1600"/>
              </a:spcBef>
              <a:defRPr sz="1600">
                <a:latin typeface="Times New Roman"/>
                <a:ea typeface="Times New Roman"/>
                <a:cs typeface="Times New Roman"/>
                <a:sym typeface="Times New Roman"/>
              </a:defRPr>
            </a:pPr>
            <a:r>
              <a:t>Lastly, word choice is critical for effective storytelling. Rather than peppering your report or manuscript with overly complicated words, use simple words to lay the framework of your study and discuss your findings. Eliminating any flourish and choosing words that get your point across as clearly as possible will make your work much more enjoyable to read.</a:t>
            </a:r>
          </a:p>
        </p:txBody>
      </p:sp>
      <p:pic>
        <p:nvPicPr>
          <p:cNvPr id="255" name="Image" descr="Image"/>
          <p:cNvPicPr>
            <a:picLocks noChangeAspect="1"/>
          </p:cNvPicPr>
          <p:nvPr/>
        </p:nvPicPr>
        <p:blipFill>
          <a:blip r:embed="rId2">
            <a:extLst/>
          </a:blip>
          <a:stretch>
            <a:fillRect/>
          </a:stretch>
        </p:blipFill>
        <p:spPr>
          <a:xfrm>
            <a:off x="6121400" y="4597400"/>
            <a:ext cx="2895600" cy="20066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Editing and peer review…"/>
          <p:cNvSpPr txBox="1"/>
          <p:nvPr/>
        </p:nvSpPr>
        <p:spPr>
          <a:xfrm>
            <a:off x="450210" y="313779"/>
            <a:ext cx="12104380" cy="9126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3500">
                <a:solidFill>
                  <a:srgbClr val="0433FF"/>
                </a:solidFill>
                <a:latin typeface="Arial"/>
                <a:ea typeface="Arial"/>
                <a:cs typeface="Arial"/>
                <a:sym typeface="Arial"/>
              </a:defRPr>
            </a:pPr>
            <a:r>
              <a:t>Editing and peer review</a:t>
            </a:r>
            <a:endParaRPr b="0" sz="1600">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Although you have finally finished collecting data and writing your report, you are not done yet! Re-reading your document and incorporating constructive feedback from others can make the difference between getting a document accepted or rejected from a journal or receiving one letter grade over another on a report. The editing stage is where you put the finishing touches on your work.</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Start by taking some time away from your paper. </a:t>
            </a:r>
            <a:r>
              <a:rPr b="1"/>
              <a:t>Ideally, you began your paper early enough that you can refrain from looking at it for a day or two.</a:t>
            </a:r>
            <a:r>
              <a:t> However, if the deadline looms large, take an hour break at the very least. Come back to your paper and verify that it still expresses what you intended to say. </a:t>
            </a:r>
            <a:r>
              <a:rPr i="1"/>
              <a:t>Where are the gaps in your story structure? What has not been explained clearly? Where is the writing awkward, making it difficult to understand your point?</a:t>
            </a:r>
            <a:r>
              <a:t> Consider reading the paper out loud first, and then print and edit a hard copy to inspect the paper from different angles.</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Editing is best done in stages. On the first run-through of your paper, make sure you addressed all of the main ideas of the study. One way to achieve this is by writing down the key points you want to hit prior to re-reading your paper. If your paper deviates from these points, you may need to delete some paragraphs. In contrast, if you forgot to include something, add it in. To check the flow of your paragraphs, verify that a common thread ties each paragraph to the preceding one, and similarly, that each sentence within a paragraph builds on the previous sentence. Finally, re-read the paper with a finer lens, editing sentence structure and word choice as you go to put the finishing touches on your work. Grammar and spelling are just as important as your scientific story; a poorly written paper will have limited impact regardless of the quality of the ideas expressed.</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After editing your own paper, </a:t>
            </a:r>
            <a:r>
              <a:rPr b="1"/>
              <a:t>ask someone else to read it.</a:t>
            </a:r>
            <a:r>
              <a:t> A classmate is ideal because he/she understands the assignment and could exchange papers with you. The editing steps described above also apply when editing someone else's paper. If a classmate is not available, try asking a family member or a friend. Having a fresh set of eyes examine your work may help you identify sections of your paper that need clarification. This procedure will also give you a glimpse into the peer review process, which is integral to professional science writing. Don't be discouraged by negative comments—incorporating the feedback of reviewers will only strengthen your paper. Good criticism is constructive.</a:t>
            </a:r>
            <a:endParaRPr>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1" name="10 Rules Title.pdf" descr="10 Rules Title.pdf"/>
          <p:cNvPicPr>
            <a:picLocks noChangeAspect="1"/>
          </p:cNvPicPr>
          <p:nvPr/>
        </p:nvPicPr>
        <p:blipFill>
          <a:blip r:embed="rId2">
            <a:extLst/>
          </a:blip>
          <a:stretch>
            <a:fillRect/>
          </a:stretch>
        </p:blipFill>
        <p:spPr>
          <a:xfrm>
            <a:off x="2179950" y="405314"/>
            <a:ext cx="8644900" cy="86449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4" name="Rule 1: Take writing seriously…"/>
          <p:cNvSpPr txBox="1"/>
          <p:nvPr/>
        </p:nvSpPr>
        <p:spPr>
          <a:xfrm>
            <a:off x="327360" y="1137438"/>
            <a:ext cx="12036877" cy="2618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1: Take writing seriously</a:t>
            </a:r>
            <a:endParaRPr sz="1600">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Conciseness alone does not ensure good scientific writing. However, good science writing that is not concise is rare (or non-existent), so pursuing conciseness as part of a larger strategy to write effectively is worthwhile. From emails to manuscripts, the ability to make points clearly and efficiently is perhaps the most important writing skill you can develop. However, if you think you will always nail it on the first attempt, you will be mistaken. Before you can write well, you must get comfortable receiving feedback and revising your work (see Rule 10). Great writing blooms from great revision, and great revision starts with listening to feedback. But it all begins and ends with putting time and effort into your writing.</a:t>
            </a:r>
          </a:p>
        </p:txBody>
      </p:sp>
      <p:sp>
        <p:nvSpPr>
          <p:cNvPr id="265" name="Rule 2: Identify and stick to your message…"/>
          <p:cNvSpPr txBox="1"/>
          <p:nvPr/>
        </p:nvSpPr>
        <p:spPr>
          <a:xfrm>
            <a:off x="327360" y="3810788"/>
            <a:ext cx="12036877" cy="3697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2: Identify and stick to your message</a:t>
            </a:r>
            <a:endParaRPr sz="1600">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As early in the writing process as possible, you should identify your message. What is your document's goal? Can you summarize the key points in a few sentences? Add summary sentences to the top of my working document so you see them often. Regardless, once your guide is set, every paragraph and sentence should flow from that overarching roadmap. In other words, you must </a:t>
            </a:r>
            <a:r>
              <a:rPr i="1"/>
              <a:t>stick</a:t>
            </a:r>
            <a:r>
              <a:t> to your message.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It is also important that your manuscripts and even individual sentences not read like mysteries. Your reader is experiencing your thoughts for the first time. They cannot predict where you are going. And, even if they can, making them try distracts from their most important job: reading and considering what you wrote. Give the reader an early roadmap so everything you lay out fits the picture they already have in mind. By connecting each part of your paper to a larger, overarching message, you will build one of the world's most powerful communication tools: </a:t>
            </a:r>
            <a:r>
              <a:rPr i="1"/>
              <a:t>narrative</a:t>
            </a:r>
            <a:r>
              <a:t>.</a:t>
            </a:r>
          </a:p>
        </p:txBody>
      </p:sp>
      <p:sp>
        <p:nvSpPr>
          <p:cNvPr id="266" name="Rule 3: Get to the point…"/>
          <p:cNvSpPr txBox="1"/>
          <p:nvPr/>
        </p:nvSpPr>
        <p:spPr>
          <a:xfrm>
            <a:off x="327360" y="7557288"/>
            <a:ext cx="11934108" cy="1741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3: Get to the point</a:t>
            </a:r>
            <a:endParaRPr sz="1600">
              <a:solidFill>
                <a:srgbClr val="000000"/>
              </a:solidFill>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You and your audience have a mutual goal: transferring information as efficiently as possible. Long-winded setups, extra details, and irrelevant tangents undermine that goal. At best, they waste the reader's time. At worst, they confuse or cause them to stop reading. As you write, a little voice in your head should be reminding you to get to your point as efficiently as possible for everyone's sake.</a:t>
            </a:r>
          </a:p>
        </p:txBody>
      </p:sp>
      <p:sp>
        <p:nvSpPr>
          <p:cNvPr id="267" name="Ten Rules"/>
          <p:cNvSpPr txBox="1"/>
          <p:nvPr/>
        </p:nvSpPr>
        <p:spPr>
          <a:xfrm>
            <a:off x="232003" y="31113"/>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Rule 4: Keep your Methods and Results contained…"/>
          <p:cNvSpPr txBox="1"/>
          <p:nvPr/>
        </p:nvSpPr>
        <p:spPr>
          <a:xfrm>
            <a:off x="256555" y="746383"/>
            <a:ext cx="12491690" cy="4040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200">
                <a:solidFill>
                  <a:srgbClr val="0433FF"/>
                </a:solidFill>
                <a:latin typeface="Arial"/>
                <a:ea typeface="Arial"/>
                <a:cs typeface="Arial"/>
                <a:sym typeface="Arial"/>
              </a:defRPr>
            </a:pPr>
            <a:r>
              <a:t>Rule 4: Keep your Methods and Results contained</a:t>
            </a:r>
          </a:p>
          <a:p>
            <a:pPr algn="l" defTabSz="457200">
              <a:defRPr b="1" sz="2200">
                <a:solidFill>
                  <a:srgbClr val="0433FF"/>
                </a:solidFill>
                <a:latin typeface="Arial"/>
                <a:ea typeface="Arial"/>
                <a:cs typeface="Arial"/>
                <a:sym typeface="Arial"/>
              </a:defRPr>
            </a:pPr>
          </a:p>
          <a:p>
            <a:pPr algn="l" defTabSz="457200">
              <a:defRPr sz="2000">
                <a:latin typeface="Times New Roman"/>
                <a:ea typeface="Times New Roman"/>
                <a:cs typeface="Times New Roman"/>
                <a:sym typeface="Times New Roman"/>
              </a:defRPr>
            </a:pPr>
            <a:r>
              <a:t>Text that should be in the Methods and Results has a way of creeping into other parts of a document where they do not belong. Read and re-read your documents with an eye towards moving anything better suited to the Methods or Results to those sections. If you find the information is already there, delete it.</a:t>
            </a:r>
          </a:p>
          <a:p>
            <a:pPr algn="l" defTabSz="457200">
              <a:defRPr sz="2000">
                <a:latin typeface="Times New Roman"/>
                <a:ea typeface="Times New Roman"/>
                <a:cs typeface="Times New Roman"/>
                <a:sym typeface="Times New Roman"/>
              </a:defRPr>
            </a:pPr>
          </a:p>
          <a:p>
            <a:pPr algn="l" defTabSz="457200">
              <a:defRPr b="1" sz="2200">
                <a:solidFill>
                  <a:srgbClr val="0433FF"/>
                </a:solidFill>
                <a:latin typeface="Arial"/>
                <a:ea typeface="Arial"/>
                <a:cs typeface="Arial"/>
                <a:sym typeface="Arial"/>
              </a:defRPr>
            </a:pPr>
            <a:r>
              <a:t>Rule 5: Do not repeat yourself (too often)</a:t>
            </a:r>
          </a:p>
          <a:p>
            <a:pPr algn="l" defTabSz="457200">
              <a:defRPr b="1" sz="2200">
                <a:solidFill>
                  <a:srgbClr val="0433FF"/>
                </a:solidFill>
                <a:latin typeface="Arial"/>
                <a:ea typeface="Arial"/>
                <a:cs typeface="Arial"/>
                <a:sym typeface="Arial"/>
              </a:defRPr>
            </a:pPr>
          </a:p>
          <a:p>
            <a:pPr algn="l" defTabSz="457200">
              <a:defRPr sz="2000">
                <a:latin typeface="Times New Roman"/>
                <a:ea typeface="Times New Roman"/>
                <a:cs typeface="Times New Roman"/>
                <a:sym typeface="Times New Roman"/>
              </a:defRPr>
            </a:pPr>
            <a:r>
              <a:t>Redundancy is the bane of conciseness and repetitive papers come across as lazy. Of course, there are places (e.g., Conclusions) where reiteration can guide the reader to a bigger message. But in general, once you state something, it only needs to be repeated to add key information (e.g., differentiating between two approaches when describing results). It is also unnecessary to repeat content in figures and tables elsewhere in the document. </a:t>
            </a:r>
          </a:p>
        </p:txBody>
      </p:sp>
      <p:sp>
        <p:nvSpPr>
          <p:cNvPr id="271" name="Ten Rules"/>
          <p:cNvSpPr txBox="1"/>
          <p:nvPr/>
        </p:nvSpPr>
        <p:spPr>
          <a:xfrm>
            <a:off x="232003" y="31113"/>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
        <p:nvSpPr>
          <p:cNvPr id="272" name="Rule 6: Avoid unnecessary or inefficient “lead-ins”…"/>
          <p:cNvSpPr txBox="1"/>
          <p:nvPr/>
        </p:nvSpPr>
        <p:spPr>
          <a:xfrm>
            <a:off x="256555" y="4624117"/>
            <a:ext cx="12491690" cy="2211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200">
                <a:solidFill>
                  <a:srgbClr val="0433FF"/>
                </a:solidFill>
                <a:latin typeface="Arial"/>
                <a:ea typeface="Arial"/>
                <a:cs typeface="Arial"/>
                <a:sym typeface="Arial"/>
              </a:defRPr>
            </a:pPr>
            <a:r>
              <a:t>Rule 6: Avoid unnecessary or inefficient “lead-ins”</a:t>
            </a:r>
          </a:p>
          <a:p>
            <a:pPr algn="l" defTabSz="457200">
              <a:defRPr b="1" sz="2200">
                <a:solidFill>
                  <a:srgbClr val="0433FF"/>
                </a:solidFill>
                <a:latin typeface="Arial"/>
                <a:ea typeface="Arial"/>
                <a:cs typeface="Arial"/>
                <a:sym typeface="Arial"/>
              </a:defRPr>
            </a:pPr>
          </a:p>
          <a:p>
            <a:pPr algn="l" defTabSz="457200">
              <a:defRPr sz="2000">
                <a:latin typeface="Times New Roman"/>
                <a:ea typeface="Times New Roman"/>
                <a:cs typeface="Times New Roman"/>
                <a:sym typeface="Times New Roman"/>
              </a:defRPr>
            </a:pPr>
            <a:r>
              <a:t>When writing a scientific article, unnecessary “lead-ins” undermine brevity. If you are unclear what I mean by an unnecessary “lead-in,” re-read the first sentence of this section. Do I need “when writing a scientific article” to set up the sentence? No. The sentence should begin with “unnecessary” and with that simple edit, its length drops from nine to four words. </a:t>
            </a:r>
            <a:r>
              <a:rPr i="1">
                <a:solidFill>
                  <a:srgbClr val="942193"/>
                </a:solidFill>
              </a:rPr>
              <a:t> </a:t>
            </a:r>
            <a:r>
              <a:rPr b="1" i="1">
                <a:solidFill>
                  <a:srgbClr val="942193"/>
                </a:solidFill>
              </a:rPr>
              <a:t>See next page</a:t>
            </a:r>
            <a:r>
              <a:rPr i="1">
                <a:solidFill>
                  <a:srgbClr val="942193"/>
                </a:solidFill>
              </a:rPr>
              <a:t>.</a:t>
            </a:r>
            <a:endParaRPr i="1">
              <a:solidFill>
                <a:srgbClr val="942193"/>
              </a:solidFill>
            </a:endParaRPr>
          </a:p>
        </p:txBody>
      </p:sp>
      <p:sp>
        <p:nvSpPr>
          <p:cNvPr id="273" name="Rule 7: Use first-person, active voice…"/>
          <p:cNvSpPr txBox="1"/>
          <p:nvPr/>
        </p:nvSpPr>
        <p:spPr>
          <a:xfrm>
            <a:off x="256555" y="6680666"/>
            <a:ext cx="12491690" cy="2707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200">
                <a:solidFill>
                  <a:srgbClr val="0433FF"/>
                </a:solidFill>
                <a:latin typeface="Arial"/>
                <a:ea typeface="Arial"/>
                <a:cs typeface="Arial"/>
                <a:sym typeface="Arial"/>
              </a:defRPr>
            </a:pPr>
            <a:r>
              <a:t>Rule 7: Use first-person, active voice</a:t>
            </a:r>
          </a:p>
          <a:p>
            <a:pPr algn="l" defTabSz="457200">
              <a:defRPr b="1" sz="2200">
                <a:solidFill>
                  <a:srgbClr val="0433FF"/>
                </a:solidFill>
                <a:latin typeface="Arial"/>
                <a:ea typeface="Arial"/>
                <a:cs typeface="Arial"/>
                <a:sym typeface="Arial"/>
              </a:defRPr>
            </a:pPr>
          </a:p>
          <a:p>
            <a:pPr algn="l" defTabSz="457200">
              <a:defRPr sz="1900">
                <a:latin typeface="Times New Roman"/>
                <a:ea typeface="Times New Roman"/>
                <a:cs typeface="Times New Roman"/>
                <a:sym typeface="Times New Roman"/>
              </a:defRPr>
            </a:pPr>
            <a:r>
              <a:t>First-person, active voice is generally tighter and, in my view, more interesting as it allows the writer to describe the actions they performed from their perspective. </a:t>
            </a:r>
            <a:r>
              <a:t>We collected the data this way</a:t>
            </a:r>
            <a:r>
              <a:t>. </a:t>
            </a:r>
            <a:r>
              <a:t>I argue this point</a:t>
            </a:r>
            <a:r>
              <a:t>. </a:t>
            </a:r>
            <a:r>
              <a:t>Our finding is interesting for this reason</a:t>
            </a:r>
            <a:r>
              <a:t>. First-person, active voice puts key subjects and actions at the beginning of the sentence which helps you get to the point quickly and avoid inefficient sentences.  It should be noted, however, that situations may arise that require passive voice. For instance, if the author(s) did not collect the data being referred to, then referencing its collection passively (i.e., “Samples were collected…”) is appropriate.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Avoid Unnecessary or inefficient leadins.jpg" descr="Avoid Unnecessary or inefficient leadins.jpg"/>
          <p:cNvPicPr>
            <a:picLocks noChangeAspect="1"/>
          </p:cNvPicPr>
          <p:nvPr/>
        </p:nvPicPr>
        <p:blipFill>
          <a:blip r:embed="rId2">
            <a:extLst/>
          </a:blip>
          <a:stretch>
            <a:fillRect/>
          </a:stretch>
        </p:blipFill>
        <p:spPr>
          <a:xfrm>
            <a:off x="1479284" y="2198686"/>
            <a:ext cx="10046232" cy="6791423"/>
          </a:xfrm>
          <a:prstGeom prst="rect">
            <a:avLst/>
          </a:prstGeom>
          <a:ln w="12700">
            <a:miter lim="400000"/>
          </a:ln>
        </p:spPr>
      </p:pic>
      <p:sp>
        <p:nvSpPr>
          <p:cNvPr id="277" name="Rule 6: Avoid unnecessary or inefficient “lead-ins”"/>
          <p:cNvSpPr txBox="1"/>
          <p:nvPr/>
        </p:nvSpPr>
        <p:spPr>
          <a:xfrm>
            <a:off x="1479284" y="1514185"/>
            <a:ext cx="6831906"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200">
                <a:solidFill>
                  <a:srgbClr val="0433FF"/>
                </a:solidFill>
                <a:latin typeface="Arial"/>
                <a:ea typeface="Arial"/>
                <a:cs typeface="Arial"/>
                <a:sym typeface="Arial"/>
              </a:defRPr>
            </a:lvl1pPr>
          </a:lstStyle>
          <a:p>
            <a:pPr/>
            <a:r>
              <a:t>Rule 6: Avoid unnecessary or inefficient “lead-ins”</a:t>
            </a:r>
          </a:p>
        </p:txBody>
      </p:sp>
      <p:sp>
        <p:nvSpPr>
          <p:cNvPr id="278" name="Ten Rules"/>
          <p:cNvSpPr txBox="1"/>
          <p:nvPr/>
        </p:nvSpPr>
        <p:spPr>
          <a:xfrm>
            <a:off x="1857603" y="505246"/>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1" name="Rule 8: Remove unnecessary words…"/>
          <p:cNvSpPr txBox="1"/>
          <p:nvPr/>
        </p:nvSpPr>
        <p:spPr>
          <a:xfrm>
            <a:off x="363661" y="915561"/>
            <a:ext cx="12277479" cy="5678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8: Remove unnecessary words</a:t>
            </a:r>
            <a:endParaRPr sz="1600">
              <a:solidFill>
                <a:srgbClr val="000000"/>
              </a:solidFill>
              <a:latin typeface="Calibri"/>
              <a:ea typeface="Calibri"/>
              <a:cs typeface="Calibri"/>
              <a:sym typeface="Calibri"/>
            </a:endParaRPr>
          </a:p>
          <a:p>
            <a:pPr algn="l" defTabSz="457200">
              <a:defRPr i="1" sz="2000">
                <a:latin typeface="Times New Roman"/>
                <a:ea typeface="Times New Roman"/>
                <a:cs typeface="Times New Roman"/>
                <a:sym typeface="Times New Roman"/>
              </a:defRPr>
            </a:pPr>
            <a:r>
              <a:rPr i="0"/>
              <a:t>“</a:t>
            </a:r>
            <a:r>
              <a:t>The road to hell is paved with adverbs</a:t>
            </a:r>
            <a:r>
              <a:rPr i="0"/>
              <a:t>.   Stephen King, </a:t>
            </a:r>
            <a:r>
              <a:t>On Writing</a:t>
            </a:r>
            <a:r>
              <a:rPr i="0"/>
              <a:t>: </a:t>
            </a:r>
            <a:r>
              <a:t>A Memoir of the Craft</a:t>
            </a:r>
            <a:r>
              <a:rPr i="0"/>
              <a:t> (2000)</a:t>
            </a:r>
            <a:endParaRPr i="0">
              <a:latin typeface="Calibri"/>
              <a:ea typeface="Calibri"/>
              <a:cs typeface="Calibri"/>
              <a:sym typeface="Calibri"/>
            </a:endParaRPr>
          </a:p>
          <a:p>
            <a:pPr algn="l" defTabSz="457200">
              <a:defRPr sz="2000">
                <a:latin typeface="Times New Roman"/>
                <a:ea typeface="Times New Roman"/>
                <a:cs typeface="Times New Roman"/>
                <a:sym typeface="Times New Roman"/>
              </a:defRPr>
            </a:pP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r>
              <a:t>Two types of “filler” sneak into sentences: extra words or phrases that can be removed with no effect on the message and phrases that can be condensed from several words to one or two. Sentence filler generally consists of three features being overused: (1) qualifiers, (2) prepositional phrases, and (3) transitions. However, they are not mutually exclusive and often co-occur.</a:t>
            </a:r>
          </a:p>
          <a:p>
            <a:pPr algn="l" defTabSz="457200">
              <a:defRPr sz="2000">
                <a:latin typeface="Times New Roman"/>
                <a:ea typeface="Times New Roman"/>
                <a:cs typeface="Times New Roman"/>
                <a:sym typeface="Times New Roman"/>
              </a:defRPr>
            </a:pP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(1) Qualifiers are usually adverbs that modify or enhance other words in a sentence (e.g., quickly, extremely, frequently). They often add nothing and can be removed.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(2) Extraneous prepositional phrases (e.g., in this case, among other writers, on the other hand, for the most part) or similar multi-word setups can make sentences feel jumbled and unclear. While it may be hard to cut a phrase entirely, look to replace multi-word phrases with single words. Switching from passive to active voice (see Rule 7) can also help reduce overuse of prepositional phrases.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(3) Transitions—words that link one sentence to the next (e.g., however, meanwhile, thus)—can be important, but odds are you include more than you need. Work to remove extraneous transitions and, if possible, combine sentences.  </a:t>
            </a:r>
            <a:r>
              <a:rPr i="1">
                <a:solidFill>
                  <a:srgbClr val="942193"/>
                </a:solidFill>
              </a:rPr>
              <a:t> </a:t>
            </a:r>
            <a:r>
              <a:rPr b="1" i="1">
                <a:solidFill>
                  <a:srgbClr val="942193"/>
                </a:solidFill>
              </a:rPr>
              <a:t>See next page.</a:t>
            </a:r>
          </a:p>
        </p:txBody>
      </p:sp>
      <p:sp>
        <p:nvSpPr>
          <p:cNvPr id="282" name="Ten Rules"/>
          <p:cNvSpPr txBox="1"/>
          <p:nvPr/>
        </p:nvSpPr>
        <p:spPr>
          <a:xfrm>
            <a:off x="401336" y="-53554"/>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
        <p:nvSpPr>
          <p:cNvPr id="283" name="Rule 9: Simplify your language…"/>
          <p:cNvSpPr txBox="1"/>
          <p:nvPr/>
        </p:nvSpPr>
        <p:spPr>
          <a:xfrm>
            <a:off x="363661" y="6914513"/>
            <a:ext cx="12277479" cy="1741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9: Simplify your language</a:t>
            </a:r>
            <a:endParaRPr sz="1600">
              <a:solidFill>
                <a:srgbClr val="000000"/>
              </a:solidFill>
              <a:latin typeface="Calibri"/>
              <a:ea typeface="Calibri"/>
              <a:cs typeface="Calibri"/>
              <a:sym typeface="Calibri"/>
            </a:endParaRPr>
          </a:p>
          <a:p>
            <a:pPr algn="l" defTabSz="457200">
              <a:defRPr i="1" sz="2000">
                <a:latin typeface="Times New Roman"/>
                <a:ea typeface="Times New Roman"/>
                <a:cs typeface="Times New Roman"/>
                <a:sym typeface="Times New Roman"/>
              </a:defRPr>
            </a:pPr>
            <a:r>
              <a:t>"Use the smallest word that does the job</a:t>
            </a:r>
            <a:r>
              <a:rPr i="0"/>
              <a:t>.</a:t>
            </a:r>
            <a:r>
              <a:t>”</a:t>
            </a:r>
            <a:r>
              <a:rPr i="0"/>
              <a:t>    </a:t>
            </a:r>
            <a:r>
              <a:t>E.B. White</a:t>
            </a:r>
          </a:p>
          <a:p>
            <a:pPr algn="l" defTabSz="457200">
              <a:spcBef>
                <a:spcPts val="1600"/>
              </a:spcBef>
              <a:defRPr sz="2000">
                <a:latin typeface="Times New Roman"/>
                <a:ea typeface="Times New Roman"/>
                <a:cs typeface="Times New Roman"/>
                <a:sym typeface="Times New Roman"/>
              </a:defRPr>
            </a:pPr>
            <a:r>
              <a:t>You do not need complicated words and clever phrasing to write well. They take up space, waste time, and may cause your message to be misinterpreted. As you revise to reduce your word count, you should also try to reduce your manuscript's syllable count by using shorter words wherever possible. </a:t>
            </a:r>
            <a:r>
              <a:rPr b="1" i="1">
                <a:solidFill>
                  <a:srgbClr val="942193"/>
                </a:solidFill>
              </a:rPr>
              <a:t>See page after next.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6" name="Remove Unnecessary Words.jpg" descr="Remove Unnecessary Words.jpg"/>
          <p:cNvPicPr>
            <a:picLocks noChangeAspect="1"/>
          </p:cNvPicPr>
          <p:nvPr/>
        </p:nvPicPr>
        <p:blipFill>
          <a:blip r:embed="rId2">
            <a:extLst/>
          </a:blip>
          <a:stretch>
            <a:fillRect/>
          </a:stretch>
        </p:blipFill>
        <p:spPr>
          <a:xfrm>
            <a:off x="1356500" y="1803628"/>
            <a:ext cx="10291800" cy="6652550"/>
          </a:xfrm>
          <a:prstGeom prst="rect">
            <a:avLst/>
          </a:prstGeom>
          <a:ln w="12700">
            <a:miter lim="400000"/>
          </a:ln>
        </p:spPr>
      </p:pic>
      <p:sp>
        <p:nvSpPr>
          <p:cNvPr id="287" name="Rule 8:  Remove Unnecessary Words"/>
          <p:cNvSpPr txBox="1"/>
          <p:nvPr/>
        </p:nvSpPr>
        <p:spPr>
          <a:xfrm>
            <a:off x="1356500" y="1194136"/>
            <a:ext cx="5047048"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433FF"/>
                </a:solidFill>
                <a:latin typeface="Arial"/>
                <a:ea typeface="Arial"/>
                <a:cs typeface="Arial"/>
                <a:sym typeface="Arial"/>
              </a:defRPr>
            </a:lvl1pPr>
          </a:lstStyle>
          <a:p>
            <a:pPr/>
            <a:r>
              <a:t>Rule 8:  Remove Unnecessary Words</a:t>
            </a:r>
          </a:p>
        </p:txBody>
      </p:sp>
      <p:sp>
        <p:nvSpPr>
          <p:cNvPr id="288" name="Ten Rules"/>
          <p:cNvSpPr txBox="1"/>
          <p:nvPr/>
        </p:nvSpPr>
        <p:spPr>
          <a:xfrm>
            <a:off x="1451203" y="358883"/>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1" name="Remove Unnecessary Words.jpg" descr="Remove Unnecessary Words.jpg"/>
          <p:cNvPicPr>
            <a:picLocks noChangeAspect="1"/>
          </p:cNvPicPr>
          <p:nvPr/>
        </p:nvPicPr>
        <p:blipFill>
          <a:blip r:embed="rId2">
            <a:extLst/>
          </a:blip>
          <a:stretch>
            <a:fillRect/>
          </a:stretch>
        </p:blipFill>
        <p:spPr>
          <a:xfrm>
            <a:off x="1081222" y="2008646"/>
            <a:ext cx="10474916" cy="6770915"/>
          </a:xfrm>
          <a:prstGeom prst="rect">
            <a:avLst/>
          </a:prstGeom>
          <a:ln w="12700">
            <a:miter lim="400000"/>
          </a:ln>
        </p:spPr>
      </p:pic>
      <p:sp>
        <p:nvSpPr>
          <p:cNvPr id="292" name="Rule 9:  Simplify your language"/>
          <p:cNvSpPr txBox="1"/>
          <p:nvPr/>
        </p:nvSpPr>
        <p:spPr>
          <a:xfrm>
            <a:off x="1081222" y="1373121"/>
            <a:ext cx="4275014"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433FF"/>
                </a:solidFill>
                <a:latin typeface="Arial"/>
                <a:ea typeface="Arial"/>
                <a:cs typeface="Arial"/>
                <a:sym typeface="Arial"/>
              </a:defRPr>
            </a:lvl1pPr>
          </a:lstStyle>
          <a:p>
            <a:pPr/>
            <a:r>
              <a:t>Rule 9:  Simplify your language</a:t>
            </a:r>
          </a:p>
        </p:txBody>
      </p:sp>
      <p:sp>
        <p:nvSpPr>
          <p:cNvPr id="293" name="Ten Rules"/>
          <p:cNvSpPr txBox="1"/>
          <p:nvPr/>
        </p:nvSpPr>
        <p:spPr>
          <a:xfrm>
            <a:off x="1231070" y="511283"/>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 name="Rounded Rectangle"/>
          <p:cNvSpPr/>
          <p:nvPr/>
        </p:nvSpPr>
        <p:spPr>
          <a:xfrm>
            <a:off x="2382977" y="1587500"/>
            <a:ext cx="8026401" cy="5635625"/>
          </a:xfrm>
          <a:prstGeom prst="roundRect">
            <a:avLst>
              <a:gd name="adj" fmla="val 15000"/>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153" name="Science Writing"/>
          <p:cNvSpPr txBox="1"/>
          <p:nvPr/>
        </p:nvSpPr>
        <p:spPr>
          <a:xfrm>
            <a:off x="3570299" y="2043639"/>
            <a:ext cx="5336287" cy="10096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rgbClr val="FFFFFF"/>
                </a:solidFill>
                <a:latin typeface="Optima"/>
                <a:ea typeface="Optima"/>
                <a:cs typeface="Optima"/>
                <a:sym typeface="Optima"/>
              </a:defRPr>
            </a:lvl1pPr>
          </a:lstStyle>
          <a:p>
            <a:pPr/>
            <a:r>
              <a:t>Science Writing</a:t>
            </a:r>
          </a:p>
        </p:txBody>
      </p:sp>
      <p:sp>
        <p:nvSpPr>
          <p:cNvPr id="154" name="Principles…"/>
          <p:cNvSpPr txBox="1"/>
          <p:nvPr/>
        </p:nvSpPr>
        <p:spPr>
          <a:xfrm>
            <a:off x="3706697" y="3775072"/>
            <a:ext cx="5378959" cy="2863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solidFill>
                  <a:srgbClr val="FFFC79"/>
                </a:solidFill>
                <a:latin typeface="Optima"/>
                <a:ea typeface="Optima"/>
                <a:cs typeface="Optima"/>
                <a:sym typeface="Optima"/>
              </a:defRPr>
            </a:pPr>
            <a:r>
              <a:t>Principles</a:t>
            </a:r>
          </a:p>
          <a:p>
            <a:pPr>
              <a:defRPr b="1" i="1" sz="6000">
                <a:solidFill>
                  <a:srgbClr val="FFFC79"/>
                </a:solidFill>
                <a:latin typeface="Optima"/>
                <a:ea typeface="Optima"/>
                <a:cs typeface="Optima"/>
                <a:sym typeface="Optima"/>
              </a:defRPr>
            </a:pPr>
            <a:r>
              <a:t>and</a:t>
            </a:r>
          </a:p>
          <a:p>
            <a:pPr>
              <a:defRPr b="1" i="1" sz="6000">
                <a:solidFill>
                  <a:srgbClr val="FFFC79"/>
                </a:solidFill>
                <a:latin typeface="Optima"/>
                <a:ea typeface="Optima"/>
                <a:cs typeface="Optima"/>
                <a:sym typeface="Optima"/>
              </a:defRPr>
            </a:pPr>
            <a:r>
              <a:t>Major Concepts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Rule 10: Seek and embrace feedback…"/>
          <p:cNvSpPr txBox="1"/>
          <p:nvPr/>
        </p:nvSpPr>
        <p:spPr>
          <a:xfrm>
            <a:off x="328811" y="44962"/>
            <a:ext cx="12347178" cy="10103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2200">
                <a:solidFill>
                  <a:srgbClr val="0433FF"/>
                </a:solidFill>
                <a:latin typeface="Arial"/>
                <a:ea typeface="Arial"/>
                <a:cs typeface="Arial"/>
                <a:sym typeface="Arial"/>
              </a:defRPr>
            </a:pPr>
            <a:r>
              <a:t>Rule 10: Seek and embrace feedback</a:t>
            </a:r>
            <a:endParaRPr sz="1600">
              <a:solidFill>
                <a:srgbClr val="000000"/>
              </a:solidFill>
              <a:latin typeface="Calibri"/>
              <a:ea typeface="Calibri"/>
              <a:cs typeface="Calibri"/>
              <a:sym typeface="Calibri"/>
            </a:endParaRPr>
          </a:p>
          <a:p>
            <a:pPr algn="l" defTabSz="457200">
              <a:defRPr sz="1600">
                <a:latin typeface="Times New Roman"/>
                <a:ea typeface="Times New Roman"/>
                <a:cs typeface="Times New Roman"/>
                <a:sym typeface="Times New Roman"/>
              </a:defRPr>
            </a:pP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Diagnosing editorial issues in your own writing is difficult. Thus, good feedback is as important as the writing itself. From the perspective of conciseness, for instance, it is hard to see alternative, tighter ways to phrase something, to notice when you are repeating yourself, or to identify places where your narrative has strayed from the overarching goal. While all editorial feedback will not be focused on conciseness, plenty will. You can also direct those giving you feedback to focus on certain components of your manuscript.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Helpful editorial input will not happen magically, however, even with the right co-author, peer, or supervisor. It starts with you—the writer—and the feedback environment you construct. Are you overconfident and quick to ignore people's input? Do you take feedback seriously? Are you kind to those giving you feedback (especially those that are well-intentioned but critical)? While difficult to hear, having a friend or reviewer let you know when something is not ready for publication due to major flaws will save you considerable trouble in the long run.</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Three recommendations:</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First, take the plunge and send your work to people who you can trust to be critical when warranted. While a pat on the back or “Looks great!” message may feel good in the short-term, a lack of critical feedback before submission or publication is a recipe for disaster.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Second, take feedback graciously. You are asking someone to do something difficult—to spend their time reading your work and telling you how they think it could be improved. This is no small feat. People are busy and do not want to hurt your feelings, especially when you are their peer or mentee. </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Third, take feedback seriously. Many writers, and particularly those early in their career, cannot properly assess their own writing and tend to be overconfident. They are at least unaware of the effort required to produce high-quality work. So, it is important to be humble when taking criticism. Disagreements about wording or style are common. They are what make writing more art than science. But, to dismiss someone's feedback outright, or to assume you know best, undermines the process, weakens your writing, and wastes everyone's time.</a:t>
            </a:r>
            <a:endParaRPr>
              <a:latin typeface="Calibri"/>
              <a:ea typeface="Calibri"/>
              <a:cs typeface="Calibri"/>
              <a:sym typeface="Calibri"/>
            </a:endParaRPr>
          </a:p>
          <a:p>
            <a:pPr algn="l" defTabSz="457200">
              <a:spcBef>
                <a:spcPts val="1600"/>
              </a:spcBef>
              <a:defRPr sz="2000">
                <a:latin typeface="Times New Roman"/>
                <a:ea typeface="Times New Roman"/>
                <a:cs typeface="Times New Roman"/>
                <a:sym typeface="Times New Roman"/>
              </a:defRPr>
            </a:pPr>
            <a:r>
              <a:t>However, if you lack confidence, be careful not to blindly accept comments or edits as absolute truth. Consider each one carefully, ask for clarification when needed, and trust your own intuition when you are not sure about something. If a problem is noted, your critic is likely correct that something is amiss where they specified. However, they may not necessarily be right about how to fix it.</a:t>
            </a:r>
            <a:endParaRPr>
              <a:latin typeface="Calibri"/>
              <a:ea typeface="Calibri"/>
              <a:cs typeface="Calibri"/>
              <a:sym typeface="Calibri"/>
            </a:endParaRPr>
          </a:p>
        </p:txBody>
      </p:sp>
      <p:sp>
        <p:nvSpPr>
          <p:cNvPr id="297" name="Ten Rules"/>
          <p:cNvSpPr txBox="1"/>
          <p:nvPr/>
        </p:nvSpPr>
        <p:spPr>
          <a:xfrm>
            <a:off x="10324270" y="3283"/>
            <a:ext cx="1999794"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2600"/>
                </a:solidFill>
                <a:latin typeface="Optima"/>
                <a:ea typeface="Optima"/>
                <a:cs typeface="Optima"/>
                <a:sym typeface="Optima"/>
              </a:defRPr>
            </a:lvl1pPr>
          </a:lstStyle>
          <a:p>
            <a:pPr/>
            <a:r>
              <a:t>Ten Rules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0" name="Style Points for Scientific Writing…"/>
          <p:cNvSpPr txBox="1"/>
          <p:nvPr/>
        </p:nvSpPr>
        <p:spPr>
          <a:xfrm>
            <a:off x="593486" y="1100"/>
            <a:ext cx="12449964" cy="90063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2666">
                <a:solidFill>
                  <a:srgbClr val="0432FF"/>
                </a:solidFill>
                <a:latin typeface="Arial"/>
                <a:ea typeface="Arial"/>
                <a:cs typeface="Arial"/>
                <a:sym typeface="Arial"/>
              </a:defRPr>
            </a:pPr>
            <a:r>
              <a:t>Style Points for Scientific Writing </a:t>
            </a:r>
            <a:endParaRPr b="0" i="0" sz="1600">
              <a:solidFill>
                <a:srgbClr val="000000"/>
              </a:solidFill>
              <a:latin typeface="Calibri"/>
              <a:ea typeface="Calibri"/>
              <a:cs typeface="Calibri"/>
              <a:sym typeface="Calibri"/>
            </a:endParaRPr>
          </a:p>
          <a:p>
            <a:pPr algn="l" defTabSz="457200">
              <a:defRPr sz="2000">
                <a:latin typeface="Times New Roman"/>
                <a:ea typeface="Times New Roman"/>
                <a:cs typeface="Times New Roman"/>
                <a:sym typeface="Times New Roman"/>
              </a:defRPr>
            </a:pPr>
            <a:r>
              <a:t>Scientific writing follows a specific style convention. Its goal is to convey quantitative information about research as efficiently as possible, resulting in writing that is easy to scan. Writing styles used in disciplines like history or literature are not useful when writing scientifically because they do not lend themselves to efficiently presenting research findings. Below are some guidelines for scientific writing. </a:t>
            </a:r>
          </a:p>
          <a:p>
            <a:pPr algn="l" defTabSz="457200">
              <a:defRPr sz="2000">
                <a:latin typeface="Times New Roman"/>
                <a:ea typeface="Times New Roman"/>
                <a:cs typeface="Times New Roman"/>
                <a:sym typeface="Times New Roman"/>
              </a:defRPr>
            </a:pPr>
            <a:endParaRPr>
              <a:latin typeface="Calibri"/>
              <a:ea typeface="Calibri"/>
              <a:cs typeface="Calibri"/>
              <a:sym typeface="Calibri"/>
            </a:endParaRPr>
          </a:p>
          <a:p>
            <a:pPr marL="304800" indent="-304800" algn="just" defTabSz="457200">
              <a:defRPr b="1" sz="2000">
                <a:solidFill>
                  <a:srgbClr val="942093"/>
                </a:solidFill>
                <a:latin typeface="Times Roman"/>
                <a:ea typeface="Times Roman"/>
                <a:cs typeface="Times Roman"/>
                <a:sym typeface="Times Roman"/>
              </a:defRPr>
            </a:pPr>
            <a:r>
              <a:t>1.</a:t>
            </a:r>
            <a:r>
              <a:rPr b="0">
                <a:latin typeface="Times New Roman"/>
                <a:ea typeface="Times New Roman"/>
                <a:cs typeface="Times New Roman"/>
                <a:sym typeface="Times New Roman"/>
              </a:rPr>
              <a:t>     </a:t>
            </a:r>
            <a:r>
              <a:t>Sentences and paragraphs. </a:t>
            </a:r>
            <a:r>
              <a:rPr>
                <a:latin typeface="Times New Roman"/>
                <a:ea typeface="Times New Roman"/>
                <a:cs typeface="Times New Roman"/>
                <a:sym typeface="Times New Roman"/>
              </a:rPr>
              <a:t>Aim for brevity. </a:t>
            </a:r>
            <a:endParaRPr>
              <a:latin typeface="Times New Roman"/>
              <a:ea typeface="Times New Roman"/>
              <a:cs typeface="Times New Roman"/>
              <a:sym typeface="Times New Roman"/>
            </a:endParaRPr>
          </a:p>
          <a:p>
            <a:pPr marL="304800" indent="-304800" algn="just" defTabSz="457200">
              <a:defRPr b="1" sz="2000">
                <a:solidFill>
                  <a:srgbClr val="942093"/>
                </a:solidFill>
                <a:latin typeface="Times Roman"/>
                <a:ea typeface="Times Roman"/>
                <a:cs typeface="Times Roman"/>
                <a:sym typeface="Times Roman"/>
              </a:defRPr>
            </a:pPr>
            <a:endParaRPr b="0">
              <a:solidFill>
                <a:srgbClr val="000000"/>
              </a:solidFill>
              <a:latin typeface="Calibri"/>
              <a:ea typeface="Calibri"/>
              <a:cs typeface="Calibri"/>
              <a:sym typeface="Calibri"/>
            </a:endParaRPr>
          </a:p>
          <a:p>
            <a:pPr marL="304800" algn="just" defTabSz="457200">
              <a:defRPr sz="2000">
                <a:latin typeface="Times New Roman"/>
                <a:ea typeface="Times New Roman"/>
                <a:cs typeface="Times New Roman"/>
                <a:sym typeface="Times New Roman"/>
              </a:defRPr>
            </a:pPr>
            <a:r>
              <a:t>Use simple sentences to convey complex information. Longer sentences are harder to understand and to remember. They also often lead to grammatical errors. Aim for one idea per sentence: New idea, new sentence. Don't run on. </a:t>
            </a:r>
            <a:endParaRPr>
              <a:latin typeface="Calibri"/>
              <a:ea typeface="Calibri"/>
              <a:cs typeface="Calibri"/>
              <a:sym typeface="Calibri"/>
            </a:endParaRPr>
          </a:p>
          <a:p>
            <a:pPr marL="304800" algn="just" defTabSz="457200">
              <a:defRPr sz="2000">
                <a:latin typeface="Times New Roman"/>
                <a:ea typeface="Times New Roman"/>
                <a:cs typeface="Times New Roman"/>
                <a:sym typeface="Times New Roman"/>
              </a:defRPr>
            </a:pPr>
            <a:r>
              <a:t>Keep paragraphs short. As with sentences, keep to one idea per paragraph: New idea, new paragraph. This can result in short paragraphs. That’s okay! If you have fewer than two paragraphs per double-spaced page, look for natural breaks. If none exist, you may need to reorganize. </a:t>
            </a:r>
          </a:p>
          <a:p>
            <a:pPr marL="304800" algn="just" defTabSz="457200">
              <a:defRPr sz="2000">
                <a:latin typeface="Times New Roman"/>
                <a:ea typeface="Times New Roman"/>
                <a:cs typeface="Times New Roman"/>
                <a:sym typeface="Times New Roman"/>
              </a:defRPr>
            </a:pPr>
            <a:endParaRPr>
              <a:latin typeface="Calibri"/>
              <a:ea typeface="Calibri"/>
              <a:cs typeface="Calibri"/>
              <a:sym typeface="Calibri"/>
            </a:endParaRPr>
          </a:p>
          <a:p>
            <a:pPr marL="304800" indent="-304800" algn="just" defTabSz="457200">
              <a:lnSpc>
                <a:spcPts val="5600"/>
              </a:lnSpc>
              <a:defRPr b="1" sz="2000">
                <a:solidFill>
                  <a:srgbClr val="942093"/>
                </a:solidFill>
                <a:latin typeface="Times Roman"/>
                <a:ea typeface="Times Roman"/>
                <a:cs typeface="Times Roman"/>
                <a:sym typeface="Times Roman"/>
              </a:defRPr>
            </a:pPr>
            <a:r>
              <a:t>2.</a:t>
            </a:r>
            <a:r>
              <a:rPr b="0">
                <a:latin typeface="Times New Roman"/>
                <a:ea typeface="Times New Roman"/>
                <a:cs typeface="Times New Roman"/>
                <a:sym typeface="Times New Roman"/>
              </a:rPr>
              <a:t>     </a:t>
            </a:r>
            <a:r>
              <a:t>Correct verb tense.</a:t>
            </a:r>
            <a:endParaRPr b="0">
              <a:solidFill>
                <a:srgbClr val="000000"/>
              </a:solidFill>
              <a:latin typeface="Calibri"/>
              <a:ea typeface="Calibri"/>
              <a:cs typeface="Calibri"/>
              <a:sym typeface="Calibri"/>
            </a:endParaRPr>
          </a:p>
          <a:p>
            <a:pPr marL="914400" indent="-304800" algn="just" defTabSz="457200">
              <a:defRPr sz="2000">
                <a:latin typeface="Times New Roman"/>
                <a:ea typeface="Times New Roman"/>
                <a:cs typeface="Times New Roman"/>
                <a:sym typeface="Times New Roman"/>
              </a:defRPr>
            </a:pPr>
            <a:r>
              <a:rPr>
                <a:latin typeface="Calibri"/>
                <a:ea typeface="Calibri"/>
                <a:cs typeface="Calibri"/>
                <a:sym typeface="Calibri"/>
              </a:rPr>
              <a:t>•</a:t>
            </a:r>
            <a:r>
              <a:t>Use present tense for generalizations and stable conditions. For example, to describe a theory that is currently held: "Theory of mind </a:t>
            </a:r>
            <a:r>
              <a:rPr>
                <a:latin typeface="Times Roman"/>
                <a:ea typeface="Times Roman"/>
                <a:cs typeface="Times Roman"/>
                <a:sym typeface="Times Roman"/>
              </a:rPr>
              <a:t>refers </a:t>
            </a:r>
            <a:r>
              <a:t>to..." </a:t>
            </a:r>
            <a:endParaRPr>
              <a:latin typeface="Calibri"/>
              <a:ea typeface="Calibri"/>
              <a:cs typeface="Calibri"/>
              <a:sym typeface="Calibri"/>
            </a:endParaRPr>
          </a:p>
          <a:p>
            <a:pPr marL="914400" indent="-304800" algn="just" defTabSz="457200">
              <a:defRPr sz="2000">
                <a:latin typeface="Times New Roman"/>
                <a:ea typeface="Times New Roman"/>
                <a:cs typeface="Times New Roman"/>
                <a:sym typeface="Times New Roman"/>
              </a:defRPr>
            </a:pPr>
            <a:r>
              <a:rPr>
                <a:latin typeface="Calibri"/>
                <a:ea typeface="Calibri"/>
                <a:cs typeface="Calibri"/>
                <a:sym typeface="Calibri"/>
              </a:rPr>
              <a:t>•</a:t>
            </a:r>
            <a:r>
              <a:t>Use past tense when referring to previous research, methods, and results, because these have occurred in the past: "Sudley (1969) </a:t>
            </a:r>
            <a:r>
              <a:rPr>
                <a:latin typeface="Times Roman"/>
                <a:ea typeface="Times Roman"/>
                <a:cs typeface="Times Roman"/>
                <a:sym typeface="Times Roman"/>
              </a:rPr>
              <a:t>showed</a:t>
            </a:r>
            <a:r>
              <a:t>...", "We </a:t>
            </a:r>
            <a:r>
              <a:rPr>
                <a:latin typeface="Times Roman"/>
                <a:ea typeface="Times Roman"/>
                <a:cs typeface="Times Roman"/>
                <a:sym typeface="Times Roman"/>
              </a:rPr>
              <a:t>found</a:t>
            </a:r>
            <a:r>
              <a:t>..." </a:t>
            </a:r>
            <a:endParaRPr>
              <a:latin typeface="Calibri"/>
              <a:ea typeface="Calibri"/>
              <a:cs typeface="Calibri"/>
              <a:sym typeface="Calibri"/>
            </a:endParaRPr>
          </a:p>
          <a:p>
            <a:pPr marL="914400" algn="just" defTabSz="457200">
              <a:defRPr sz="2000">
                <a:latin typeface="Times New Roman"/>
                <a:ea typeface="Times New Roman"/>
                <a:cs typeface="Times New Roman"/>
                <a:sym typeface="Times New Roman"/>
              </a:defRPr>
            </a:pPr>
            <a:r>
              <a:t>In general, these are the verb tenses typically used in each section of a research paper.</a:t>
            </a:r>
          </a:p>
          <a:p>
            <a:pPr marL="914400" algn="just" defTabSz="457200">
              <a:defRPr sz="2000">
                <a:latin typeface="Times New Roman"/>
                <a:ea typeface="Times New Roman"/>
                <a:cs typeface="Times New Roman"/>
                <a:sym typeface="Times New Roman"/>
              </a:defRPr>
            </a:pPr>
            <a:r>
              <a:rPr>
                <a:latin typeface="Symbol"/>
                <a:ea typeface="Symbol"/>
                <a:cs typeface="Symbol"/>
                <a:sym typeface="Symbol"/>
              </a:rPr>
              <a:t> </a:t>
            </a:r>
            <a:endParaRPr>
              <a:latin typeface="Calibri"/>
              <a:ea typeface="Calibri"/>
              <a:cs typeface="Calibri"/>
              <a:sym typeface="Calibri"/>
            </a:endParaRPr>
          </a:p>
          <a:p>
            <a:pPr marL="304800" indent="-304800" algn="just" defTabSz="457200">
              <a:defRPr b="1" sz="2000">
                <a:solidFill>
                  <a:srgbClr val="942093"/>
                </a:solidFill>
                <a:latin typeface="Times Roman"/>
                <a:ea typeface="Times Roman"/>
                <a:cs typeface="Times Roman"/>
                <a:sym typeface="Times Roman"/>
              </a:defRPr>
            </a:pPr>
            <a:r>
              <a:t>3.</a:t>
            </a:r>
            <a:r>
              <a:rPr b="0">
                <a:latin typeface="Times New Roman"/>
                <a:ea typeface="Times New Roman"/>
                <a:cs typeface="Times New Roman"/>
                <a:sym typeface="Times New Roman"/>
              </a:rPr>
              <a:t>     </a:t>
            </a:r>
            <a:r>
              <a:t>Passive versus active voice. </a:t>
            </a:r>
          </a:p>
          <a:p>
            <a:pPr marL="304800" indent="-304800" algn="just" defTabSz="457200">
              <a:defRPr b="1" sz="2000">
                <a:solidFill>
                  <a:srgbClr val="942093"/>
                </a:solidFill>
                <a:latin typeface="Times Roman"/>
                <a:ea typeface="Times Roman"/>
                <a:cs typeface="Times Roman"/>
                <a:sym typeface="Times Roman"/>
              </a:defRPr>
            </a:pPr>
            <a:endParaRPr b="0">
              <a:solidFill>
                <a:srgbClr val="000000"/>
              </a:solidFill>
              <a:latin typeface="Calibri"/>
              <a:ea typeface="Calibri"/>
              <a:cs typeface="Calibri"/>
              <a:sym typeface="Calibri"/>
            </a:endParaRPr>
          </a:p>
          <a:p>
            <a:pPr algn="just" defTabSz="457200">
              <a:defRPr sz="2000">
                <a:latin typeface="Times New Roman"/>
                <a:ea typeface="Times New Roman"/>
                <a:cs typeface="Times New Roman"/>
                <a:sym typeface="Times New Roman"/>
              </a:defRPr>
            </a:pPr>
            <a:r>
              <a:rPr b="1" i="1">
                <a:solidFill>
                  <a:srgbClr val="7F6000"/>
                </a:solidFill>
              </a:rPr>
              <a:t>Active voice</a:t>
            </a:r>
            <a:r>
              <a:rPr>
                <a:solidFill>
                  <a:srgbClr val="7F6000"/>
                </a:solidFill>
              </a:rPr>
              <a:t> </a:t>
            </a:r>
            <a:r>
              <a:t>is usually clearer and more to the point. For example, "Birds build nests" is clearer than "Nests are built by birds," and "I found" is clearer than "It was discovered." Use passive voice if it is clearer, but favor using active voice: subject, verb, and object. </a:t>
            </a: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r>
              <a:rPr b="1" i="1">
                <a:solidFill>
                  <a:srgbClr val="7F6000"/>
                </a:solidFill>
                <a:latin typeface="Times Roman"/>
                <a:ea typeface="Times Roman"/>
                <a:cs typeface="Times Roman"/>
                <a:sym typeface="Times Roman"/>
              </a:rPr>
              <a:t>Passive:</a:t>
            </a:r>
            <a:r>
              <a:rPr i="1">
                <a:solidFill>
                  <a:srgbClr val="7F6000"/>
                </a:solidFill>
                <a:latin typeface="Times Roman"/>
                <a:ea typeface="Times Roman"/>
                <a:cs typeface="Times Roman"/>
                <a:sym typeface="Times Roman"/>
              </a:rPr>
              <a:t> </a:t>
            </a:r>
            <a:r>
              <a:t>Extra credit was given to subjects in exchange for participation. </a:t>
            </a: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r>
              <a:rPr b="1" i="1">
                <a:solidFill>
                  <a:srgbClr val="7F6000"/>
                </a:solidFill>
                <a:latin typeface="Times Roman"/>
                <a:ea typeface="Times Roman"/>
                <a:cs typeface="Times Roman"/>
                <a:sym typeface="Times Roman"/>
              </a:rPr>
              <a:t>Active:</a:t>
            </a:r>
            <a:r>
              <a:rPr i="1">
                <a:solidFill>
                  <a:srgbClr val="7F6000"/>
                </a:solidFill>
                <a:latin typeface="Times Roman"/>
                <a:ea typeface="Times Roman"/>
                <a:cs typeface="Times Roman"/>
                <a:sym typeface="Times Roman"/>
              </a:rPr>
              <a:t> </a:t>
            </a:r>
            <a:r>
              <a:t>Subjects received extra credit in exchange for participation. </a:t>
            </a:r>
            <a:endParaRPr>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3" name="4. Correct word use.…"/>
          <p:cNvSpPr txBox="1"/>
          <p:nvPr/>
        </p:nvSpPr>
        <p:spPr>
          <a:xfrm>
            <a:off x="162968" y="72965"/>
            <a:ext cx="12678865" cy="92690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solidFill>
                  <a:srgbClr val="942093"/>
                </a:solidFill>
                <a:latin typeface="Times Roman"/>
                <a:ea typeface="Times Roman"/>
                <a:cs typeface="Times Roman"/>
                <a:sym typeface="Times Roman"/>
              </a:defRPr>
            </a:pPr>
            <a:r>
              <a:t>4. Correct word use. </a:t>
            </a:r>
            <a:endParaRPr b="0">
              <a:solidFill>
                <a:srgbClr val="000000"/>
              </a:solidFill>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b="1">
                <a:solidFill>
                  <a:srgbClr val="7F6000"/>
                </a:solidFill>
              </a:rPr>
              <a:t>Be precise:</a:t>
            </a:r>
            <a:r>
              <a:rPr>
                <a:solidFill>
                  <a:srgbClr val="7F6000"/>
                </a:solidFill>
              </a:rPr>
              <a:t> </a:t>
            </a:r>
            <a:r>
              <a:t>Make every word mean what you want it to mean. Be clear: Use the simplest word that is also the most precise one. The following words are commonly misused in scientific writing.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b="1">
                <a:solidFill>
                  <a:srgbClr val="7F6000"/>
                </a:solidFill>
              </a:rPr>
              <a:t>Significant.</a:t>
            </a:r>
            <a:r>
              <a:rPr>
                <a:solidFill>
                  <a:srgbClr val="7F6000"/>
                </a:solidFill>
              </a:rPr>
              <a:t> </a:t>
            </a:r>
            <a:r>
              <a:t>Use in a statistical context only. The opposite of significant is "nonsignificant" (not "insignificant"). Significance refers to differences, not results.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i="1">
                <a:latin typeface="Times Roman"/>
                <a:ea typeface="Times Roman"/>
                <a:cs typeface="Times Roman"/>
                <a:sym typeface="Times Roman"/>
              </a:rPr>
              <a:t>Yes: </a:t>
            </a:r>
            <a:r>
              <a:t>The differences between the control and experimental groups were nonsignificant.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i="1">
                <a:latin typeface="Times Roman"/>
                <a:ea typeface="Times Roman"/>
                <a:cs typeface="Times Roman"/>
                <a:sym typeface="Times Roman"/>
              </a:rPr>
              <a:t>No: </a:t>
            </a:r>
            <a:r>
              <a:t>The differences were insignificant. The results were nonsignificant.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t>This theory has significant implications for women as well as men.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b="1">
                <a:solidFill>
                  <a:srgbClr val="7F6000"/>
                </a:solidFill>
              </a:rPr>
              <a:t>Confound vs. Extraneous Variable.</a:t>
            </a:r>
            <a:r>
              <a:rPr>
                <a:solidFill>
                  <a:srgbClr val="7F6000"/>
                </a:solidFill>
              </a:rPr>
              <a:t> </a:t>
            </a:r>
            <a:r>
              <a:t>A confound refers to an unplanned factor that covaries with one experimental condition and may affect the results of an experiment. An extraneous variable is an uncontrolled factor that equally affects both experimental and control conditions. Confounds are often confused with extraneous variables.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i="1">
                <a:latin typeface="Times Roman"/>
                <a:ea typeface="Times Roman"/>
                <a:cs typeface="Times Roman"/>
                <a:sym typeface="Times Roman"/>
              </a:rPr>
              <a:t>No: </a:t>
            </a:r>
            <a:r>
              <a:t>The results were confounded because the thermostat failed during testing on a hot day, and participants in both experimental and control groups expressed discomfort. </a:t>
            </a:r>
            <a:endParaRPr>
              <a:latin typeface="Calibri"/>
              <a:ea typeface="Calibri"/>
              <a:cs typeface="Calibri"/>
              <a:sym typeface="Calibri"/>
            </a:endParaRPr>
          </a:p>
          <a:p>
            <a:pPr algn="l" defTabSz="457200">
              <a:defRPr i="1" sz="1900">
                <a:latin typeface="Times Roman"/>
                <a:ea typeface="Times Roman"/>
                <a:cs typeface="Times Roman"/>
                <a:sym typeface="Times Roman"/>
              </a:defRPr>
            </a:pPr>
            <a:r>
              <a:t>(Describes an extraneous variable, not a confound, because both groups in the study experienced discomfort from the heat.) </a:t>
            </a:r>
            <a:endParaRPr i="0">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i="1">
                <a:latin typeface="Times Roman"/>
                <a:ea typeface="Times Roman"/>
                <a:cs typeface="Times Roman"/>
                <a:sym typeface="Times Roman"/>
              </a:rPr>
              <a:t>Yes: </a:t>
            </a:r>
            <a:r>
              <a:t>In the control group, the thermostat failed and room temperature rose to uncomfortable levels, and this may have confounded the results.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t>Former and Latter. Avoid using these words to refer to something previously stated. Doing so doesn't save many words, and the reader has to backtrack to determine which was which. Just write out what you are referring to. </a:t>
            </a:r>
            <a:endParaRPr>
              <a:latin typeface="Calibri"/>
              <a:ea typeface="Calibri"/>
              <a:cs typeface="Calibri"/>
              <a:sym typeface="Calibri"/>
            </a:endParaRPr>
          </a:p>
          <a:p>
            <a:pPr algn="l" defTabSz="457200">
              <a:defRPr b="1" sz="1900">
                <a:solidFill>
                  <a:srgbClr val="7F6000"/>
                </a:solidFill>
                <a:latin typeface="Times New Roman"/>
                <a:ea typeface="Times New Roman"/>
                <a:cs typeface="Times New Roman"/>
                <a:sym typeface="Times New Roman"/>
              </a:defRPr>
            </a:pPr>
            <a:r>
              <a:t>Which vs. That </a:t>
            </a:r>
            <a:endParaRPr b="0">
              <a:solidFill>
                <a:srgbClr val="000000"/>
              </a:solidFill>
              <a:latin typeface="Calibri"/>
              <a:ea typeface="Calibri"/>
              <a:cs typeface="Calibri"/>
              <a:sym typeface="Calibri"/>
            </a:endParaRPr>
          </a:p>
          <a:p>
            <a:pPr algn="l" defTabSz="457200">
              <a:defRPr sz="1900">
                <a:latin typeface="Times New Roman"/>
                <a:ea typeface="Times New Roman"/>
                <a:cs typeface="Times New Roman"/>
                <a:sym typeface="Times New Roman"/>
              </a:defRPr>
            </a:pPr>
            <a:r>
              <a:t>“That” precedes information that is necessary to understand the rest of the sentence. </a:t>
            </a:r>
            <a:endParaRPr>
              <a:latin typeface="Calibri"/>
              <a:ea typeface="Calibri"/>
              <a:cs typeface="Calibri"/>
              <a:sym typeface="Calibri"/>
            </a:endParaRPr>
          </a:p>
          <a:p>
            <a:pPr algn="l" defTabSz="457200">
              <a:defRPr i="1" sz="1900">
                <a:latin typeface="Times Roman"/>
                <a:ea typeface="Times Roman"/>
                <a:cs typeface="Times Roman"/>
                <a:sym typeface="Times Roman"/>
              </a:defRPr>
            </a:pPr>
            <a:r>
              <a:t>Fiske and Glick (1996) argued that benevolent and hostile sexism arise from the biological and social conditions that many societies share. </a:t>
            </a:r>
            <a:endParaRPr i="0">
              <a:latin typeface="Calibri"/>
              <a:ea typeface="Calibri"/>
              <a:cs typeface="Calibri"/>
              <a:sym typeface="Calibri"/>
            </a:endParaRPr>
          </a:p>
          <a:p>
            <a:pPr algn="l" defTabSz="457200">
              <a:defRPr sz="1900">
                <a:latin typeface="Times New Roman"/>
                <a:ea typeface="Times New Roman"/>
                <a:cs typeface="Times New Roman"/>
                <a:sym typeface="Times New Roman"/>
              </a:defRPr>
            </a:pPr>
            <a:r>
              <a:t>“Which” precedes information that is not necessary to understand the rest of the sentence. </a:t>
            </a:r>
            <a:endParaRPr>
              <a:latin typeface="Calibri"/>
              <a:ea typeface="Calibri"/>
              <a:cs typeface="Calibri"/>
              <a:sym typeface="Calibri"/>
            </a:endParaRPr>
          </a:p>
          <a:p>
            <a:pPr algn="l" defTabSz="457200">
              <a:defRPr i="1" sz="1900">
                <a:latin typeface="Times Roman"/>
                <a:ea typeface="Times Roman"/>
                <a:cs typeface="Times Roman"/>
                <a:sym typeface="Times Roman"/>
              </a:defRPr>
            </a:pPr>
            <a:r>
              <a:t>The social dominance orientation scale, which had good reliability, predicted 80% of the variance in racial attitudes. </a:t>
            </a:r>
            <a:endParaRPr i="0">
              <a:latin typeface="Calibri"/>
              <a:ea typeface="Calibri"/>
              <a:cs typeface="Calibri"/>
              <a:sym typeface="Calibri"/>
            </a:endParaRPr>
          </a:p>
          <a:p>
            <a:pPr algn="l" defTabSz="457200">
              <a:defRPr sz="1900">
                <a:latin typeface="Times New Roman"/>
                <a:ea typeface="Times New Roman"/>
                <a:cs typeface="Times New Roman"/>
                <a:sym typeface="Times New Roman"/>
              </a:defRPr>
            </a:pPr>
            <a:r>
              <a:t>Generally, if changing "which" to "that" does not alter the meaning, then "that" is probably correct.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b="1">
                <a:solidFill>
                  <a:srgbClr val="7F6000"/>
                </a:solidFill>
              </a:rPr>
              <a:t>Because vs. Since.</a:t>
            </a:r>
            <a:r>
              <a:rPr>
                <a:solidFill>
                  <a:srgbClr val="7F6000"/>
                </a:solidFill>
              </a:rPr>
              <a:t> </a:t>
            </a:r>
            <a:r>
              <a:t>“Because” refers to the cause or reason for an outcome. “Since” refers to the passage of time. </a:t>
            </a:r>
            <a:endParaRPr>
              <a:latin typeface="Calibri"/>
              <a:ea typeface="Calibri"/>
              <a:cs typeface="Calibri"/>
              <a:sym typeface="Calibri"/>
            </a:endParaRPr>
          </a:p>
          <a:p>
            <a:pPr algn="l" defTabSz="457200">
              <a:defRPr i="1" sz="1900">
                <a:latin typeface="Times Roman"/>
                <a:ea typeface="Times Roman"/>
                <a:cs typeface="Times Roman"/>
                <a:sym typeface="Times Roman"/>
              </a:defRPr>
            </a:pPr>
            <a:r>
              <a:rPr b="1" i="0">
                <a:solidFill>
                  <a:srgbClr val="7F6000"/>
                </a:solidFill>
                <a:latin typeface="Times New Roman"/>
                <a:ea typeface="Times New Roman"/>
                <a:cs typeface="Times New Roman"/>
                <a:sym typeface="Times New Roman"/>
              </a:rPr>
              <a:t>Less vs. Fewer “Less”: </a:t>
            </a:r>
            <a:r>
              <a:t>Since Steele and Aronson (1995) first demonstrated stereotype threat among African American students, researchers have replicated this phenomenon in many different groups. </a:t>
            </a:r>
            <a:endParaRPr i="0">
              <a:latin typeface="Calibri"/>
              <a:ea typeface="Calibri"/>
              <a:cs typeface="Calibri"/>
              <a:sym typeface="Calibri"/>
            </a:endParaRPr>
          </a:p>
          <a:p>
            <a:pPr algn="l" defTabSz="457200">
              <a:defRPr sz="1900">
                <a:latin typeface="Times New Roman"/>
                <a:ea typeface="Times New Roman"/>
                <a:cs typeface="Times New Roman"/>
                <a:sym typeface="Times New Roman"/>
              </a:defRPr>
            </a:pPr>
            <a:r>
              <a:t>Use to refer to collective noun (e.g., "less time").</a:t>
            </a:r>
            <a:br/>
            <a:r>
              <a:t>Use to refer to multiple items (e.g., "fewer copulations"). </a:t>
            </a:r>
            <a:endParaRPr>
              <a:latin typeface="Calibri"/>
              <a:ea typeface="Calibri"/>
              <a:cs typeface="Calibri"/>
              <a:sym typeface="Calibri"/>
            </a:endParaRPr>
          </a:p>
          <a:p>
            <a:pPr algn="l" defTabSz="457200">
              <a:defRPr sz="1900">
                <a:latin typeface="Times New Roman"/>
                <a:ea typeface="Times New Roman"/>
                <a:cs typeface="Times New Roman"/>
                <a:sym typeface="Times New Roman"/>
              </a:defRPr>
            </a:pPr>
            <a:r>
              <a:rPr i="1">
                <a:latin typeface="Times Roman"/>
                <a:ea typeface="Times Roman"/>
                <a:cs typeface="Times Roman"/>
                <a:sym typeface="Times Roman"/>
              </a:rPr>
              <a:t>No: </a:t>
            </a:r>
            <a:r>
              <a:t>Type II motor skill nest building behavior</a:t>
            </a:r>
            <a:br/>
            <a:r>
              <a:rPr i="1">
                <a:latin typeface="Times Roman"/>
                <a:ea typeface="Times Roman"/>
                <a:cs typeface="Times Roman"/>
                <a:sym typeface="Times Roman"/>
              </a:rPr>
              <a:t>Yes: </a:t>
            </a:r>
            <a:r>
              <a:t>Nest building behavior involving type II motor skills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5. Needless words.…"/>
          <p:cNvSpPr txBox="1"/>
          <p:nvPr/>
        </p:nvSpPr>
        <p:spPr>
          <a:xfrm>
            <a:off x="292765" y="221295"/>
            <a:ext cx="12310659" cy="5653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000">
                <a:solidFill>
                  <a:srgbClr val="942093"/>
                </a:solidFill>
                <a:latin typeface="Times Roman"/>
                <a:ea typeface="Times Roman"/>
                <a:cs typeface="Times Roman"/>
                <a:sym typeface="Times Roman"/>
              </a:defRPr>
            </a:pPr>
            <a:r>
              <a:t>5. Needless words. </a:t>
            </a:r>
            <a:endParaRPr b="0">
              <a:solidFill>
                <a:srgbClr val="000000"/>
              </a:solidFill>
              <a:latin typeface="Calibri"/>
              <a:ea typeface="Calibri"/>
              <a:cs typeface="Calibri"/>
              <a:sym typeface="Calibri"/>
            </a:endParaRPr>
          </a:p>
          <a:p>
            <a:pPr algn="l" defTabSz="457200">
              <a:defRPr sz="2000">
                <a:latin typeface="Times New Roman"/>
                <a:ea typeface="Times New Roman"/>
                <a:cs typeface="Times New Roman"/>
                <a:sym typeface="Times New Roman"/>
              </a:defRPr>
            </a:pPr>
            <a:r>
              <a:t>Make every word mean something. Eliminate unnecessary words. Avoid adverbs, such as "very," "quite," "rather," and "somewhat." These words are not quantitative and do not add helpful information. </a:t>
            </a: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r>
              <a:t>Below are examples of words that are useless or incorrect in scientific writing, with suggested alternatives (notice that the “don’t use” column is wordier than the “better” column): </a:t>
            </a:r>
            <a:endParaRPr>
              <a:latin typeface="Calibri"/>
              <a:ea typeface="Calibri"/>
              <a:cs typeface="Calibri"/>
              <a:sym typeface="Calibri"/>
            </a:endParaRPr>
          </a:p>
          <a:p>
            <a:pPr algn="l" defTabSz="457200">
              <a:defRPr sz="2000">
                <a:uFill>
                  <a:solidFill>
                    <a:srgbClr val="000000"/>
                  </a:solidFill>
                </a:uFill>
                <a:latin typeface="Times New Roman"/>
                <a:ea typeface="Times New Roman"/>
                <a:cs typeface="Times New Roman"/>
                <a:sym typeface="Times New Roman"/>
              </a:defRPr>
            </a:pPr>
            <a:r>
              <a:rPr b="1" u="sng"/>
              <a:t>Don't use</a:t>
            </a:r>
            <a:br/>
            <a:r>
              <a:t>plays an important role due to the fact that </a:t>
            </a:r>
            <a:endParaRPr>
              <a:latin typeface="Calibri"/>
              <a:ea typeface="Calibri"/>
              <a:cs typeface="Calibri"/>
              <a:sym typeface="Calibri"/>
            </a:endParaRPr>
          </a:p>
          <a:p>
            <a:pPr algn="l" defTabSz="457200">
              <a:defRPr sz="2000">
                <a:uFill>
                  <a:solidFill>
                    <a:srgbClr val="000000"/>
                  </a:solidFill>
                </a:uFill>
                <a:latin typeface="Times New Roman"/>
                <a:ea typeface="Times New Roman"/>
                <a:cs typeface="Times New Roman"/>
                <a:sym typeface="Times New Roman"/>
              </a:defRPr>
            </a:pPr>
            <a:r>
              <a:t>a decreased number of a great deal of</a:t>
            </a:r>
            <a:br/>
            <a:r>
              <a:t>a majority of</a:t>
            </a:r>
            <a:br/>
            <a:r>
              <a:t>a number of </a:t>
            </a:r>
            <a:endParaRPr>
              <a:latin typeface="Calibri"/>
              <a:ea typeface="Calibri"/>
              <a:cs typeface="Calibri"/>
              <a:sym typeface="Calibri"/>
            </a:endParaRPr>
          </a:p>
          <a:p>
            <a:pPr algn="l" defTabSz="457200">
              <a:defRPr sz="2000">
                <a:uFill>
                  <a:solidFill>
                    <a:srgbClr val="000000"/>
                  </a:solidFill>
                </a:uFill>
                <a:latin typeface="Times New Roman"/>
                <a:ea typeface="Times New Roman"/>
                <a:cs typeface="Times New Roman"/>
                <a:sym typeface="Times New Roman"/>
              </a:defRPr>
            </a:pPr>
            <a:r>
              <a:t>a small number of</a:t>
            </a:r>
            <a:br/>
            <a:r>
              <a:t>time period, time interval longer time period</a:t>
            </a:r>
            <a:br/>
            <a:r>
              <a:t>larger in size</a:t>
            </a:r>
            <a:br/>
            <a:r>
              <a:t>brown in color</a:t>
            </a:r>
            <a:br/>
            <a:r>
              <a:t>round in shape</a:t>
            </a:r>
            <a:br/>
            <a:r>
              <a:t>adjacent to</a:t>
            </a:r>
            <a:br/>
            <a:r>
              <a:t>has been shown to be</a:t>
            </a:r>
            <a:br/>
            <a:r>
              <a:t>it is possible that</a:t>
            </a:r>
            <a:br/>
            <a:r>
              <a:t>in case </a:t>
            </a:r>
          </a:p>
        </p:txBody>
      </p:sp>
      <p:sp>
        <p:nvSpPr>
          <p:cNvPr id="307" name="Text"/>
          <p:cNvSpPr txBox="1"/>
          <p:nvPr/>
        </p:nvSpPr>
        <p:spPr>
          <a:xfrm>
            <a:off x="6896099" y="4279900"/>
            <a:ext cx="12700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p>
        </p:txBody>
      </p:sp>
      <p:sp>
        <p:nvSpPr>
          <p:cNvPr id="308" name="Better evidence support fewer much most many, some a few…"/>
          <p:cNvSpPr txBox="1"/>
          <p:nvPr/>
        </p:nvSpPr>
        <p:spPr>
          <a:xfrm>
            <a:off x="6089370" y="1793978"/>
            <a:ext cx="4456703" cy="3888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uFill>
                  <a:solidFill>
                    <a:srgbClr val="000000"/>
                  </a:solidFill>
                </a:uFill>
                <a:latin typeface="Times New Roman"/>
                <a:ea typeface="Times New Roman"/>
                <a:cs typeface="Times New Roman"/>
                <a:sym typeface="Times New Roman"/>
              </a:defRPr>
            </a:pPr>
            <a:r>
              <a:rPr b="1" u="sng"/>
              <a:t>Better</a:t>
            </a:r>
            <a:br/>
            <a:r>
              <a:t>evidence</a:t>
            </a:r>
            <a:br/>
            <a:r>
              <a:t>support</a:t>
            </a:r>
            <a:br/>
            <a:r>
              <a:t>fewer</a:t>
            </a:r>
            <a:br/>
            <a:r>
              <a:t>much</a:t>
            </a:r>
            <a:br/>
            <a:r>
              <a:t>most</a:t>
            </a:r>
            <a:br/>
            <a:r>
              <a:t>many, some a few </a:t>
            </a:r>
            <a:endParaRPr>
              <a:latin typeface="Calibri"/>
              <a:ea typeface="Calibri"/>
              <a:cs typeface="Calibri"/>
              <a:sym typeface="Calibri"/>
            </a:endParaRPr>
          </a:p>
          <a:p>
            <a:pPr algn="l" defTabSz="457200">
              <a:defRPr sz="2000">
                <a:uFill>
                  <a:solidFill>
                    <a:srgbClr val="000000"/>
                  </a:solidFill>
                </a:uFill>
                <a:latin typeface="Times New Roman"/>
                <a:ea typeface="Times New Roman"/>
                <a:cs typeface="Times New Roman"/>
                <a:sym typeface="Times New Roman"/>
              </a:defRPr>
            </a:pPr>
            <a:r>
              <a:t>time or interval longer</a:t>
            </a:r>
            <a:br/>
            <a:r>
              <a:t>larger</a:t>
            </a:r>
            <a:endParaRPr>
              <a:latin typeface="Calibri"/>
              <a:ea typeface="Calibri"/>
              <a:cs typeface="Calibri"/>
              <a:sym typeface="Calibri"/>
            </a:endParaRPr>
          </a:p>
          <a:p>
            <a:pPr algn="l" defTabSz="457200">
              <a:defRPr sz="2000">
                <a:uFill>
                  <a:solidFill>
                    <a:srgbClr val="000000"/>
                  </a:solidFill>
                </a:uFill>
                <a:latin typeface="Times New Roman"/>
                <a:ea typeface="Times New Roman"/>
                <a:cs typeface="Times New Roman"/>
                <a:sym typeface="Times New Roman"/>
              </a:defRPr>
            </a:pPr>
            <a:r>
              <a:t>round</a:t>
            </a:r>
            <a:br/>
            <a:r>
              <a:t>next to, near is</a:t>
            </a:r>
            <a:br/>
            <a:r>
              <a:t>may</a:t>
            </a:r>
            <a:br/>
            <a:r>
              <a:t>if </a:t>
            </a:r>
          </a:p>
        </p:txBody>
      </p:sp>
      <p:sp>
        <p:nvSpPr>
          <p:cNvPr id="309" name="6. Avoid noun strings (piling up nouns in front of the noun they modify).…"/>
          <p:cNvSpPr txBox="1"/>
          <p:nvPr/>
        </p:nvSpPr>
        <p:spPr>
          <a:xfrm>
            <a:off x="292765" y="5829093"/>
            <a:ext cx="12310659" cy="3082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latin typeface="Times New Roman"/>
                <a:ea typeface="Times New Roman"/>
                <a:cs typeface="Times New Roman"/>
                <a:sym typeface="Times New Roman"/>
              </a:defRPr>
            </a:pPr>
            <a:r>
              <a:rPr b="1">
                <a:solidFill>
                  <a:srgbClr val="942093"/>
                </a:solidFill>
                <a:latin typeface="Times Roman"/>
                <a:ea typeface="Times Roman"/>
                <a:cs typeface="Times Roman"/>
                <a:sym typeface="Times Roman"/>
              </a:rPr>
              <a:t>6. Avoid noun strings </a:t>
            </a:r>
            <a:r>
              <a:t>(piling up nouns in front of the noun they modify). </a:t>
            </a:r>
            <a:endParaRPr>
              <a:latin typeface="Calibri"/>
              <a:ea typeface="Calibri"/>
              <a:cs typeface="Calibri"/>
              <a:sym typeface="Calibri"/>
            </a:endParaRPr>
          </a:p>
          <a:p>
            <a:pPr algn="l" defTabSz="457200">
              <a:defRPr sz="2000">
                <a:latin typeface="Times New Roman"/>
                <a:ea typeface="Times New Roman"/>
                <a:cs typeface="Times New Roman"/>
                <a:sym typeface="Times New Roman"/>
              </a:defRPr>
            </a:pPr>
            <a:r>
              <a:t>in this case</a:t>
            </a:r>
            <a:br/>
            <a:r>
              <a:t>in most cases</a:t>
            </a:r>
            <a:br/>
            <a:r>
              <a:t>in all cases</a:t>
            </a:r>
            <a:br/>
            <a:r>
              <a:t>demonstrate, exhibit</a:t>
            </a:r>
            <a:br/>
            <a:r>
              <a:t>utilize</a:t>
            </a:r>
            <a:br/>
            <a:r>
              <a:t>in other words</a:t>
            </a:r>
            <a:br/>
            <a:r>
              <a:rPr b="1">
                <a:solidFill>
                  <a:srgbClr val="942093"/>
                </a:solidFill>
                <a:latin typeface="Times Roman"/>
                <a:ea typeface="Times Roman"/>
                <a:cs typeface="Times Roman"/>
                <a:sym typeface="Times Roman"/>
              </a:rPr>
              <a:t>7. Proofread. </a:t>
            </a:r>
            <a:r>
              <a:t>Your paper has your name on it. It represents you. Make sure that the hard work that you spend on the content of your paper is reflected in the literacy of your writing. Don't be responsible for careless errors such as these: </a:t>
            </a:r>
            <a:r>
              <a:rPr i="1">
                <a:latin typeface="Times Roman"/>
                <a:ea typeface="Times Roman"/>
                <a:cs typeface="Times Roman"/>
                <a:sym typeface="Times Roman"/>
              </a:rPr>
              <a:t>"The participants where divided intotwo groups eight. both groups was consented at the beginning of teh experiment.."</a:t>
            </a:r>
          </a:p>
        </p:txBody>
      </p:sp>
      <p:sp>
        <p:nvSpPr>
          <p:cNvPr id="310" name="former or latter adverbs in this experiment/study it is interesting to note that it would thus appear that it may seem reasonable to suppose that"/>
          <p:cNvSpPr txBox="1"/>
          <p:nvPr/>
        </p:nvSpPr>
        <p:spPr>
          <a:xfrm>
            <a:off x="5520266" y="6114572"/>
            <a:ext cx="4141962" cy="18434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latin typeface="Times New Roman"/>
                <a:ea typeface="Times New Roman"/>
                <a:cs typeface="Times New Roman"/>
                <a:sym typeface="Times New Roman"/>
              </a:defRPr>
            </a:pPr>
            <a:r>
              <a:t>former or latter</a:t>
            </a:r>
            <a:br/>
            <a:r>
              <a:t>adverbs</a:t>
            </a:r>
            <a:br/>
            <a:r>
              <a:t>in this experiment/study</a:t>
            </a:r>
            <a:br/>
            <a:r>
              <a:t>it is interesting to note that</a:t>
            </a:r>
            <a:br/>
            <a:r>
              <a:t>it would thus appear that</a:t>
            </a:r>
            <a:br/>
            <a:r>
              <a:t>it may seem reasonable to suppose that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3" name="Tips to Improve your Scientific Writing…"/>
          <p:cNvSpPr txBox="1"/>
          <p:nvPr/>
        </p:nvSpPr>
        <p:spPr>
          <a:xfrm>
            <a:off x="197986" y="905073"/>
            <a:ext cx="12608827" cy="79434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566">
                <a:solidFill>
                  <a:srgbClr val="0433FF"/>
                </a:solidFill>
                <a:latin typeface="Arial"/>
                <a:ea typeface="Arial"/>
                <a:cs typeface="Arial"/>
                <a:sym typeface="Arial"/>
              </a:defRPr>
            </a:pPr>
            <a:r>
              <a:t>Tips to Improve your Scientific Writing</a:t>
            </a:r>
          </a:p>
          <a:p>
            <a:pPr algn="l" defTabSz="457200">
              <a:defRPr b="1" sz="2566">
                <a:solidFill>
                  <a:srgbClr val="0433FF"/>
                </a:solidFill>
                <a:latin typeface="Arial"/>
                <a:ea typeface="Arial"/>
                <a:cs typeface="Arial"/>
                <a:sym typeface="Arial"/>
              </a:defRPr>
            </a:pPr>
            <a:endParaRPr b="0" sz="1600">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 Organize your thoughts, ideas, and actions in a logical manner</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Begin with sufficient background information to take your reader along the pathway from your observations to your hypothesis. Describe the background to appeal to a broad group of readers. Provide sufficient context to communicate the significance of your inquiry and experimental findings. Omit extraneous information so that the reader can obtain a clear picture. Group similar ideas together and state your ideas and thoughts concisely. Present ideas in a consistent manner throughout the manuscript. The most common structure of a scientific manuscript is the IMRAD (Introduction, Methods, Results, and Discussion) format.</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2. Provide clear descriptions</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Repeat complex concepts as needed, explaining them from various angles. Begin with simplicity, advancing complexity as required for comprehension. Tailor your writing to your audience’s level of expertise, whether they understand specialized terms or require prior explanations. Keep your explanations straightforward.</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3. Simplify your word choices</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Utilize clear, straightforward language to ensure that both students and researchers, regardless of their field or English proficiency, can easily comprehend and engage with your research.</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4. Write concisely</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Note that this article mentions “</a:t>
            </a:r>
            <a:r>
              <a:rPr u="sng">
                <a:solidFill>
                  <a:srgbClr val="3090CC"/>
                </a:solidFill>
                <a:uFill>
                  <a:solidFill>
                    <a:srgbClr val="3090CC"/>
                  </a:solidFill>
                </a:uFill>
                <a:hlinkClick r:id="rId2" invalidUrl="" action="" tgtFrame="" tooltip="" history="1" highlightClick="0" endSnd="0"/>
              </a:rPr>
              <a:t>concise writing</a:t>
            </a:r>
            <a:r>
              <a:t>” several times. Avoid lengthy or needless descriptions and paragraphs, as nobody values them.</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5. Use passive and active voice appropriately</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In science writing, it is important to know when to use passive and active voice. Using active voice makes your writing more natural, direct, and engaging, and you should employ it when discussing widely accepted findings. The Introduction section should primarily employ active voice because it narrates “what is.” However, when discussing the results of a particular study, it’s advisable to use passive voice. In the Methods and Results sections, passive voice should be employed to describe what you did and what you found. In the Discussion section, a mixture of passive and active voice is acceptable, but take care not to mix the 2 together in a single sentence.</a:t>
            </a:r>
            <a:endParaRPr sz="1600">
              <a:solidFill>
                <a:srgbClr val="000000"/>
              </a:solidFill>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6" name="6. Select the most appropriate word…"/>
          <p:cNvSpPr txBox="1"/>
          <p:nvPr/>
        </p:nvSpPr>
        <p:spPr>
          <a:xfrm>
            <a:off x="355006" y="505023"/>
            <a:ext cx="12112243" cy="5568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2000">
                <a:solidFill>
                  <a:srgbClr val="942193"/>
                </a:solidFill>
                <a:latin typeface="Arial"/>
                <a:ea typeface="Arial"/>
                <a:cs typeface="Arial"/>
                <a:sym typeface="Arial"/>
              </a:defRPr>
            </a:pPr>
            <a:r>
              <a:t>6. Select the most appropriate word</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Selecting the appropriate words can be challenging. The best words accurately capture what the author is trying to convey. If a word is not sufficiently precise, use a thesaurus to replace the word or phrase with a more appropriate word. Precise words allow for specific, clear, and accurate expression. While science writing differs from literature in that it does not need to be colorful, it should not be boring.</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7. Broaden your vocabulary</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Use clear, specific, and concrete words. Expand your vocabulary by reading in a broad range of fields and looking up terms you don’t know.</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8. Avoid filler words</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Filler words are unnecessary words that are vague and meaningless or do not add to the meaning or clarity of the sentence. Consider the following examples: “</a:t>
            </a:r>
            <a:r>
              <a:rPr i="1"/>
              <a:t>it is</a:t>
            </a:r>
            <a:r>
              <a:t>”, “</a:t>
            </a:r>
            <a:r>
              <a:rPr i="1"/>
              <a:t>it was</a:t>
            </a:r>
            <a:r>
              <a:t>”, “</a:t>
            </a:r>
            <a:r>
              <a:rPr i="1"/>
              <a:t>there is</a:t>
            </a:r>
            <a:r>
              <a:t>”, and “</a:t>
            </a:r>
            <a:r>
              <a:rPr i="1"/>
              <a:t>there has been</a:t>
            </a:r>
            <a:r>
              <a:t>”, “</a:t>
            </a:r>
            <a:r>
              <a:rPr i="1"/>
              <a:t>it is important</a:t>
            </a:r>
            <a:r>
              <a:t>“, “</a:t>
            </a:r>
            <a:r>
              <a:rPr i="1"/>
              <a:t>it is hypothesized that</a:t>
            </a:r>
            <a:r>
              <a:t>“, “</a:t>
            </a:r>
            <a:r>
              <a:rPr i="1"/>
              <a:t>it was predicted that</a:t>
            </a:r>
            <a:r>
              <a:t>“, “</a:t>
            </a:r>
            <a:r>
              <a:rPr i="1"/>
              <a:t>there is evidence suggesting that</a:t>
            </a:r>
            <a:r>
              <a:t>“, “</a:t>
            </a:r>
            <a:r>
              <a:rPr i="1"/>
              <a:t>in order to</a:t>
            </a:r>
            <a:r>
              <a:t>”, and “</a:t>
            </a:r>
            <a:r>
              <a:rPr i="1"/>
              <a:t>there is a significant relationship</a:t>
            </a:r>
            <a:r>
              <a:t>“. All of these phrases can be replaced with more direct and clear language. </a:t>
            </a:r>
            <a:r>
              <a:rPr u="sng">
                <a:solidFill>
                  <a:srgbClr val="3090CC"/>
                </a:solidFill>
                <a:uFill>
                  <a:solidFill>
                    <a:srgbClr val="3090CC"/>
                  </a:solidFill>
                </a:uFill>
                <a:hlinkClick r:id="rId2" invalidUrl="" action="" tgtFrame="" tooltip="" history="1" highlightClick="0" endSnd="0"/>
              </a:rPr>
              <a:t>See our list of words and phrases to avoid here</a:t>
            </a:r>
            <a:r>
              <a:t>.</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9. Read what you write</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Ensure you vary sentence length to maintain reader engagement and avoid a monotonous rhythm. However, don’t create excessively long or convoluted sentences that might hinder the reader’s comprehension. To enhance readability, consider reading the manuscript aloud to yourself after taking a break or having someone else review it.</a:t>
            </a:r>
            <a:endParaRPr sz="1600">
              <a:solidFill>
                <a:srgbClr val="000000"/>
              </a:solidFill>
              <a:latin typeface="Calibri"/>
              <a:ea typeface="Calibri"/>
              <a:cs typeface="Calibri"/>
              <a:sym typeface="Calibri"/>
            </a:endParaRPr>
          </a:p>
        </p:txBody>
      </p:sp>
      <p:sp>
        <p:nvSpPr>
          <p:cNvPr id="317" name="10. Optimize paragraph and sentence structure…"/>
          <p:cNvSpPr txBox="1"/>
          <p:nvPr/>
        </p:nvSpPr>
        <p:spPr>
          <a:xfrm>
            <a:off x="355006" y="5790340"/>
            <a:ext cx="12879041" cy="35238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i="1" sz="2000">
                <a:solidFill>
                  <a:srgbClr val="942193"/>
                </a:solidFill>
                <a:latin typeface="Arial"/>
                <a:ea typeface="Arial"/>
                <a:cs typeface="Arial"/>
                <a:sym typeface="Arial"/>
              </a:defRPr>
            </a:pPr>
            <a:r>
              <a:t>10. Optimize paragraph and sentence structure</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Each paragraph should present a single unifying idea or concept. Extremely long paragraphs tend to distract or confuse readers. If longer paragraphs are necessary, alternate them with shorter paragraphs to provide balance and rhythm to your writing. A good sentence allows readers to obtain critical information with the least effort. </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Poor sentence structure interferes with the flow. Keep modifiers close to the object they are modifying. Consider the following sentence: “</a:t>
            </a:r>
            <a:r>
              <a:rPr i="1"/>
              <a:t>Systemic diseases that may affect joint function such as infection should be closely monitored.</a:t>
            </a:r>
            <a:r>
              <a:t>” In this example, “such as infection” is misplaced, as it is not a joint function, but rather a systemic disease. The meaning is more clear in the revised sentence: “</a:t>
            </a:r>
            <a:r>
              <a:rPr i="1"/>
              <a:t>Systemic diseases such as infection that may affect joint function should be closely monitored.</a:t>
            </a:r>
            <a:r>
              <a:t>”</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11. Use transitions to control the flow</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Sentences and paragraphs should flow seamlessly. Place transitional phrases and sentences at the beginning and end of the paragraphs to help the reader move smoothly through the paper.</a:t>
            </a:r>
            <a:endParaRPr sz="1600">
              <a:solidFill>
                <a:srgbClr val="000000"/>
              </a:solidFill>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0" name="12. Word repetition…"/>
          <p:cNvSpPr txBox="1"/>
          <p:nvPr/>
        </p:nvSpPr>
        <p:spPr>
          <a:xfrm>
            <a:off x="239124" y="11745"/>
            <a:ext cx="12526552" cy="9730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2000">
                <a:solidFill>
                  <a:srgbClr val="942193"/>
                </a:solidFill>
                <a:latin typeface="Arial"/>
                <a:ea typeface="Arial"/>
                <a:cs typeface="Arial"/>
                <a:sym typeface="Arial"/>
              </a:defRPr>
            </a:pPr>
            <a:r>
              <a:t>12. Word repetition</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Avoid repetitive use of the same word or phrase; opt for a more descriptive alternative whenever possible. Ensure that you do not sacrifice precision for variability. </a:t>
            </a:r>
            <a:r>
              <a:rPr u="sng">
                <a:solidFill>
                  <a:srgbClr val="3090CC"/>
                </a:solidFill>
                <a:uFill>
                  <a:solidFill>
                    <a:srgbClr val="3090CC"/>
                  </a:solidFill>
                </a:uFill>
                <a:hlinkClick r:id="rId2" invalidUrl="" action="" tgtFrame="" tooltip="" history="1" highlightClick="0" endSnd="0"/>
              </a:rPr>
              <a:t>See science-related Word Choice list here</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13. Improve readability with consistent formatting</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Although in many cases it is no longer necessary to format your manuscript for a specific journal before peer review, you should pay attention to formatting for consistency. Use the same font size throughout; format headings consistently (e.g., bolded or not bolded, all uppercase or not, italicized or not); and references should be provided in an easy-to-follow, consistent format. Use appropriate subheadings in the Materials and Methods, and Results sections to help the reader quickly navigate your paper.</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14. Use parallel construction to facilitate understanding</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Your hypothesis, experimental measures, and results should be presented in the same order in the Abstract, Introduction, Methods, Results, Discussion, and Tables. Words or phrases joined by coordinating conjunctions (and, but, for, nor, or, so, and yet) should have the same form.</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15. Maintain consistent use of labels, abbreviations, and acronyms</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Measures and variable/group names and labels should be consistent in both form and content throughout the text to avoid confusing the reader.</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16. Use abbreviations and acronyms to aid the reader</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Only use abbreviations/acronyms to help the reader more easily understand the paper. Follow the general rule of utilizing standard, accepted abbreviations/acronyms that appear at least 3 times in the main text of the paper. Always ask yourself, “Does this benefit me or the reader?” Exceptions might be applicable for widely-used abbreviations/acronyms where spelling them out might confuse the reader.</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17. Minimize pronoun use for clarity</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Make sure every pronoun is very clear, so the reader knows what it represents. In this case, being redundant may contribute to the clarity. Don’t refer to ‘this’ or ‘that’ because it makes the reader go back to the previous paragraph to see what ‘this’ or ‘that’ means. Also, limit or avoid the use of “former” and latter”.</a:t>
            </a:r>
            <a:endParaRPr>
              <a:solidFill>
                <a:srgbClr val="000000"/>
              </a:solidFill>
              <a:latin typeface="Calibri"/>
              <a:ea typeface="Calibri"/>
              <a:cs typeface="Calibri"/>
              <a:sym typeface="Calibri"/>
            </a:endParaRPr>
          </a:p>
          <a:p>
            <a:pPr algn="l" defTabSz="457200">
              <a:defRPr b="1" i="1" sz="2000">
                <a:solidFill>
                  <a:srgbClr val="942193"/>
                </a:solidFill>
                <a:latin typeface="Arial"/>
                <a:ea typeface="Arial"/>
                <a:cs typeface="Arial"/>
                <a:sym typeface="Arial"/>
              </a:defRPr>
            </a:pPr>
            <a:r>
              <a:t>18. Read your writing out loud</a:t>
            </a:r>
            <a:endParaRPr>
              <a:solidFill>
                <a:srgbClr val="000000"/>
              </a:solidFill>
              <a:latin typeface="Calibri"/>
              <a:ea typeface="Calibri"/>
              <a:cs typeface="Calibri"/>
              <a:sym typeface="Calibri"/>
            </a:endParaRPr>
          </a:p>
          <a:p>
            <a:pPr algn="l" defTabSz="457200">
              <a:defRPr sz="2000">
                <a:solidFill>
                  <a:srgbClr val="2D3450"/>
                </a:solidFill>
                <a:latin typeface="Times New Roman"/>
                <a:ea typeface="Times New Roman"/>
                <a:cs typeface="Times New Roman"/>
                <a:sym typeface="Times New Roman"/>
              </a:defRPr>
            </a:pPr>
            <a:r>
              <a:t>To assess the rhythm and identify repetitive words and phrases both within and between sentences and paragraphs, read your final paper aloud. Frequently, you will encounter unnecessary words that can be removed or substituted with more suitable alternatives.  Remember, your writing is your chance to show the scientific world who you are. You want to present a scholarly, clear, well-written description of your interests, ideas, results, and interpretations to encourage dialogue between scientists. Change your goal from that of simply publishing your manuscript to that of publishing an interesting manuscript that encourages discussion and citation, and inspires additional questions and hypotheses due to its fundamental clarity to the reader.</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Secrets.jpg" descr="Secrets.jpg"/>
          <p:cNvPicPr>
            <a:picLocks noChangeAspect="1"/>
          </p:cNvPicPr>
          <p:nvPr/>
        </p:nvPicPr>
        <p:blipFill>
          <a:blip r:embed="rId2">
            <a:extLst/>
          </a:blip>
          <a:stretch>
            <a:fillRect/>
          </a:stretch>
        </p:blipFill>
        <p:spPr>
          <a:xfrm>
            <a:off x="2370038" y="744438"/>
            <a:ext cx="8264724" cy="826472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Read:  Learn what makes other writing good. By reading, you imbibe other writers’ styles and techniques, mix them with your own abilities and creative stance, and end up with a style all of your own. Read Hemingway and Shakespeare. Read the Brontës and V"/>
          <p:cNvSpPr txBox="1"/>
          <p:nvPr/>
        </p:nvSpPr>
        <p:spPr>
          <a:xfrm>
            <a:off x="211666" y="1018281"/>
            <a:ext cx="12581467" cy="9164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defRPr sz="2000">
                <a:solidFill>
                  <a:srgbClr val="505050"/>
                </a:solidFill>
                <a:latin typeface="Times Roman"/>
                <a:ea typeface="Times Roman"/>
                <a:cs typeface="Times Roman"/>
                <a:sym typeface="Times Roman"/>
              </a:defRPr>
            </a:pPr>
            <a:r>
              <a:rPr b="1" sz="2400">
                <a:solidFill>
                  <a:srgbClr val="942193"/>
                </a:solidFill>
                <a:latin typeface="Arial"/>
                <a:ea typeface="Arial"/>
                <a:cs typeface="Arial"/>
                <a:sym typeface="Arial"/>
              </a:rPr>
              <a:t>Read: </a:t>
            </a:r>
            <a:r>
              <a:t> Learn what makes other writing good. By reading, you imbibe other writers’ styles and techniques, mix them with your own abilities and creative stance, and end up with a style all of your own. Read Hemingway and Shakespeare. Read the Brontës and Virginia Woolf. Read features and news articles online and in newspapers and magazines.</a:t>
            </a:r>
            <a:endParaRPr>
              <a:solidFill>
                <a:srgbClr val="000000"/>
              </a:solidFill>
              <a:latin typeface="Calibri"/>
              <a:ea typeface="Calibri"/>
              <a:cs typeface="Calibri"/>
              <a:sym typeface="Calibri"/>
            </a:endParaRPr>
          </a:p>
          <a:p>
            <a:pPr algn="l" defTabSz="457200">
              <a:spcBef>
                <a:spcPts val="2000"/>
              </a:spcBef>
              <a:defRPr sz="2000">
                <a:solidFill>
                  <a:srgbClr val="505050"/>
                </a:solidFill>
                <a:latin typeface="Times Roman"/>
                <a:ea typeface="Times Roman"/>
                <a:cs typeface="Times Roman"/>
                <a:sym typeface="Times Roman"/>
              </a:defRPr>
            </a:pPr>
            <a:r>
              <a:rPr b="1" sz="2400">
                <a:solidFill>
                  <a:srgbClr val="942193"/>
                </a:solidFill>
                <a:latin typeface="Arial"/>
                <a:ea typeface="Arial"/>
                <a:cs typeface="Arial"/>
                <a:sym typeface="Arial"/>
              </a:rPr>
              <a:t>Craft your words:</a:t>
            </a:r>
            <a:r>
              <a:rPr>
                <a:solidFill>
                  <a:srgbClr val="000000"/>
                </a:solidFill>
                <a:latin typeface="Calibri"/>
                <a:ea typeface="Calibri"/>
                <a:cs typeface="Calibri"/>
                <a:sym typeface="Calibri"/>
              </a:rPr>
              <a:t>  </a:t>
            </a:r>
            <a:r>
              <a:t>The general rule for clear writing is: think about what you want to write before you want to write it and write it in the clearest way possible. Be sure to:</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avoid excessive use of jargon: if you must use it, explain its meaning clearly</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be original in your use of language and generally avoid clichés or slang (but remember that great writers do use clichés for particular effects, having thought about them carefully first)</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avoid ugly, clumsy phrases and sentences all of the same length (never use a long word where a short word will do – If you can cut a word out, cut it out)</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read your article through when you’ve finished it, and cut as many words as you can.</a:t>
            </a:r>
          </a:p>
          <a:p>
            <a:pPr marL="419100" indent="-304800" algn="l" defTabSz="457200">
              <a:spcBef>
                <a:spcPts val="500"/>
              </a:spcBef>
              <a:defRPr sz="2000">
                <a:solidFill>
                  <a:srgbClr val="505050"/>
                </a:solidFill>
                <a:latin typeface="Times Roman"/>
                <a:ea typeface="Times Roman"/>
                <a:cs typeface="Times Roman"/>
                <a:sym typeface="Times Roman"/>
              </a:defRPr>
            </a:pPr>
            <a:endParaRPr>
              <a:solidFill>
                <a:srgbClr val="000000"/>
              </a:solidFill>
              <a:latin typeface="Calibri"/>
              <a:ea typeface="Calibri"/>
              <a:cs typeface="Calibri"/>
              <a:sym typeface="Calibri"/>
            </a:endParaRPr>
          </a:p>
          <a:p>
            <a:pPr algn="l" defTabSz="457200">
              <a:spcBef>
                <a:spcPts val="2000"/>
              </a:spcBef>
              <a:defRPr sz="2000">
                <a:solidFill>
                  <a:srgbClr val="505050"/>
                </a:solidFill>
                <a:latin typeface="Times Roman"/>
                <a:ea typeface="Times Roman"/>
                <a:cs typeface="Times Roman"/>
                <a:sym typeface="Times Roman"/>
              </a:defRPr>
            </a:pPr>
            <a:r>
              <a:rPr b="1" sz="2400">
                <a:solidFill>
                  <a:srgbClr val="942193"/>
                </a:solidFill>
                <a:latin typeface="Arial"/>
                <a:ea typeface="Arial"/>
                <a:cs typeface="Arial"/>
                <a:sym typeface="Arial"/>
              </a:rPr>
              <a:t>Start as you mean to go on:</a:t>
            </a:r>
            <a:r>
              <a:rPr>
                <a:solidFill>
                  <a:srgbClr val="000000"/>
                </a:solidFill>
                <a:latin typeface="Calibri"/>
                <a:ea typeface="Calibri"/>
                <a:cs typeface="Calibri"/>
                <a:sym typeface="Calibri"/>
              </a:rPr>
              <a:t>  </a:t>
            </a:r>
            <a:r>
              <a:t>The beginning of your article is crucial. It must be a hook to grab the attention of the reader. If you haven’t drawn in the reader during the first few sentences, you’ve lost them. Consider opening your article with:</a:t>
            </a:r>
            <a:endParaRPr>
              <a:solidFill>
                <a:srgbClr val="000000"/>
              </a:solidFill>
              <a:latin typeface="Calibri"/>
              <a:ea typeface="Calibri"/>
              <a:cs typeface="Calibri"/>
              <a:sym typeface="Calibri"/>
            </a:endParaRPr>
          </a:p>
          <a:p>
            <a:pPr algn="l" defTabSz="457200">
              <a:spcBef>
                <a:spcPts val="20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an unusual, shocking or quirky fact</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 fictional narrative that draws the reader in by placing them right in the middle of a scene that they can imagine (be sure to minimize irrelevant details – do not be flowery)</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an intriguing question (how could a reader not resist finding out the answer by reading on?)</a:t>
            </a:r>
            <a:endParaRPr>
              <a:solidFill>
                <a:srgbClr val="000000"/>
              </a:solidFill>
              <a:latin typeface="Calibri"/>
              <a:ea typeface="Calibri"/>
              <a:cs typeface="Calibri"/>
              <a:sym typeface="Calibri"/>
            </a:endParaRPr>
          </a:p>
          <a:p>
            <a:pPr marL="419100" indent="-304800" algn="l" defTabSz="457200">
              <a:spcBef>
                <a:spcPts val="500"/>
              </a:spcBef>
              <a:defRPr sz="2000">
                <a:solidFill>
                  <a:srgbClr val="505050"/>
                </a:solidFill>
                <a:latin typeface="Times Roman"/>
                <a:ea typeface="Times Roman"/>
                <a:cs typeface="Times Roman"/>
                <a:sym typeface="Times Roman"/>
              </a:defRPr>
            </a:pPr>
            <a:r>
              <a:rPr>
                <a:latin typeface="Wingdings"/>
                <a:ea typeface="Wingdings"/>
                <a:cs typeface="Wingdings"/>
                <a:sym typeface="Wingdings"/>
              </a:rPr>
              <a:t>§</a:t>
            </a:r>
            <a:r>
              <a:rPr>
                <a:latin typeface="Times New Roman"/>
                <a:ea typeface="Times New Roman"/>
                <a:cs typeface="Times New Roman"/>
                <a:sym typeface="Times New Roman"/>
              </a:rPr>
              <a:t>  </a:t>
            </a:r>
            <a:r>
              <a:t>a quote, but not an overly long one (it’s only a hook, not a walk-in wardrobe)</a:t>
            </a:r>
            <a:endParaRPr>
              <a:solidFill>
                <a:srgbClr val="000000"/>
              </a:solidFill>
              <a:latin typeface="Calibri"/>
              <a:ea typeface="Calibri"/>
              <a:cs typeface="Calibri"/>
              <a:sym typeface="Calibri"/>
            </a:endParaRPr>
          </a:p>
          <a:p>
            <a:pPr algn="l" defTabSz="457200">
              <a:spcBef>
                <a:spcPts val="2000"/>
              </a:spcBef>
              <a:defRPr sz="2000">
                <a:solidFill>
                  <a:srgbClr val="505050"/>
                </a:solidFill>
                <a:latin typeface="Times Roman"/>
                <a:ea typeface="Times Roman"/>
                <a:cs typeface="Times Roman"/>
                <a:sym typeface="Times Roman"/>
              </a:defRPr>
            </a:pPr>
            <a:r>
              <a:t>Or you could think of a completely original way to start. Whatever you choose, make sure your opening is relevant to the topic you’re writing about, and not simply stuck on like a piece of lace.</a:t>
            </a:r>
            <a:endParaRPr>
              <a:solidFill>
                <a:srgbClr val="000000"/>
              </a:solidFill>
              <a:latin typeface="Calibri"/>
              <a:ea typeface="Calibri"/>
              <a:cs typeface="Calibri"/>
              <a:sym typeface="Calibri"/>
            </a:endParaRPr>
          </a:p>
        </p:txBody>
      </p:sp>
      <p:sp>
        <p:nvSpPr>
          <p:cNvPr id="326" name="Slide Number"/>
          <p:cNvSpPr txBox="1"/>
          <p:nvPr>
            <p:ph type="sldNum" sz="quarter" idx="2"/>
          </p:nvPr>
        </p:nvSpPr>
        <p:spPr>
          <a:xfrm>
            <a:off x="11848998" y="9336616"/>
            <a:ext cx="368504"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7" name="The Secrets of Science Writing"/>
          <p:cNvSpPr txBox="1"/>
          <p:nvPr/>
        </p:nvSpPr>
        <p:spPr>
          <a:xfrm>
            <a:off x="219304" y="218937"/>
            <a:ext cx="6216192" cy="59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5000"/>
              </a:spcBef>
              <a:defRPr i="1" sz="3500">
                <a:solidFill>
                  <a:srgbClr val="0433FF"/>
                </a:solidFill>
                <a:latin typeface="Arial"/>
                <a:ea typeface="Arial"/>
                <a:cs typeface="Arial"/>
                <a:sym typeface="Arial"/>
              </a:defRPr>
            </a:lvl1pPr>
          </a:lstStyle>
          <a:p>
            <a:pPr/>
            <a:r>
              <a:t>The Secrets of Science Writing</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Tell the story…"/>
          <p:cNvSpPr txBox="1"/>
          <p:nvPr/>
        </p:nvSpPr>
        <p:spPr>
          <a:xfrm>
            <a:off x="227149" y="684845"/>
            <a:ext cx="12550502" cy="8383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defRPr b="1" i="1" sz="3000">
                <a:solidFill>
                  <a:srgbClr val="0433FF"/>
                </a:solidFill>
                <a:latin typeface="Arial"/>
                <a:ea typeface="Arial"/>
                <a:cs typeface="Arial"/>
                <a:sym typeface="Arial"/>
              </a:defRPr>
            </a:pPr>
            <a:r>
              <a:t>Tell the story</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So, what about the middle? As this exercise is writing about your research, the main part of your article should be exactly that.</a:t>
            </a:r>
            <a:endParaRPr>
              <a:solidFill>
                <a:srgbClr val="000000"/>
              </a:solidFill>
            </a:endParaRPr>
          </a:p>
          <a:p>
            <a:pPr algn="l" defTabSz="457200">
              <a:spcBef>
                <a:spcPts val="1500"/>
              </a:spcBef>
              <a:defRPr b="1" sz="2400">
                <a:solidFill>
                  <a:srgbClr val="942193"/>
                </a:solidFill>
                <a:latin typeface="Arial"/>
                <a:ea typeface="Arial"/>
                <a:cs typeface="Arial"/>
                <a:sym typeface="Arial"/>
              </a:defRPr>
            </a:pPr>
            <a:r>
              <a:t>Lead us through the story of the science</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What do you actually do? What is the ultimate goal of the research? Is it controversial in any way? If so, you’ve got a tough job because justifying it is part of your mission. Essentially, why does your research matter?</a:t>
            </a:r>
            <a:endParaRPr>
              <a:solidFill>
                <a:srgbClr val="000000"/>
              </a:solidFill>
            </a:endParaRPr>
          </a:p>
          <a:p>
            <a:pPr algn="l" defTabSz="457200">
              <a:spcBef>
                <a:spcPts val="1500"/>
              </a:spcBef>
              <a:defRPr b="1" sz="2400">
                <a:solidFill>
                  <a:srgbClr val="942193"/>
                </a:solidFill>
                <a:latin typeface="Arial"/>
                <a:ea typeface="Arial"/>
                <a:cs typeface="Arial"/>
                <a:sym typeface="Arial"/>
              </a:defRPr>
            </a:pPr>
            <a:r>
              <a:t>Think about the ideas first</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How do you explain the ideas when speaking to someone you know. Would they understand it? Would they even care? Is there an original way of explaining it? Do not pitch too high or include too much detail. Test it out on a friend.</a:t>
            </a:r>
            <a:endParaRPr>
              <a:solidFill>
                <a:srgbClr val="000000"/>
              </a:solidFill>
            </a:endParaRPr>
          </a:p>
          <a:p>
            <a:pPr algn="l" defTabSz="457200">
              <a:spcBef>
                <a:spcPts val="1500"/>
              </a:spcBef>
              <a:defRPr b="1" sz="2400">
                <a:solidFill>
                  <a:srgbClr val="942193"/>
                </a:solidFill>
                <a:latin typeface="Arial"/>
                <a:ea typeface="Arial"/>
                <a:cs typeface="Arial"/>
                <a:sym typeface="Arial"/>
              </a:defRPr>
            </a:pPr>
            <a:r>
              <a:t>Be careful with analogies</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They must work. Avoid excessive metaphors and beware of mixing them. Be wary of using the word ‘imagine’. If you are describing an analogy, the reader will imagine it without your instructing them to do it. Avoid anything too corny. For example, use puns with caution, except for headlines and subheadings, where puns can be effective.</a:t>
            </a:r>
            <a:endParaRPr>
              <a:solidFill>
                <a:srgbClr val="000000"/>
              </a:solidFill>
            </a:endParaRPr>
          </a:p>
          <a:p>
            <a:pPr algn="l" defTabSz="457200">
              <a:spcBef>
                <a:spcPts val="2000"/>
              </a:spcBef>
              <a:defRPr b="1" sz="2400">
                <a:solidFill>
                  <a:srgbClr val="942193"/>
                </a:solidFill>
                <a:latin typeface="Arial"/>
                <a:ea typeface="Arial"/>
                <a:cs typeface="Arial"/>
                <a:sym typeface="Arial"/>
              </a:defRPr>
            </a:pPr>
            <a:r>
              <a:t>Make it satisfying</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The end of the article is important. It must leave the reader feeling satisfied: it’s the end of the story even if it isn’t the end of the research.</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The ending can reflect ideas and themes within the article and is often a ‘kicker’, a kind of ‘twist’ which may be ironic or thoughtful, and make the reader want to know more. Read newspaper features for examples. Try not to end on a clichéd phrase.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 name="Image" descr="Image"/>
          <p:cNvPicPr>
            <a:picLocks noChangeAspect="1"/>
          </p:cNvPicPr>
          <p:nvPr/>
        </p:nvPicPr>
        <p:blipFill>
          <a:blip r:embed="rId2">
            <a:extLst/>
          </a:blip>
          <a:stretch>
            <a:fillRect/>
          </a:stretch>
        </p:blipFill>
        <p:spPr>
          <a:xfrm>
            <a:off x="931333" y="31750"/>
            <a:ext cx="2641601" cy="9690100"/>
          </a:xfrm>
          <a:prstGeom prst="rect">
            <a:avLst/>
          </a:prstGeom>
          <a:ln w="12700">
            <a:miter lim="400000"/>
          </a:ln>
        </p:spPr>
      </p:pic>
      <p:pic>
        <p:nvPicPr>
          <p:cNvPr id="158" name="Image" descr="Image"/>
          <p:cNvPicPr>
            <a:picLocks noChangeAspect="1"/>
          </p:cNvPicPr>
          <p:nvPr/>
        </p:nvPicPr>
        <p:blipFill>
          <a:blip r:embed="rId3">
            <a:extLst/>
          </a:blip>
          <a:stretch>
            <a:fillRect/>
          </a:stretch>
        </p:blipFill>
        <p:spPr>
          <a:xfrm>
            <a:off x="3917745" y="0"/>
            <a:ext cx="3577577" cy="9753600"/>
          </a:xfrm>
          <a:prstGeom prst="rect">
            <a:avLst/>
          </a:prstGeom>
          <a:ln w="12700">
            <a:miter lim="400000"/>
          </a:ln>
        </p:spPr>
      </p:pic>
      <p:pic>
        <p:nvPicPr>
          <p:cNvPr id="159" name="Image" descr="Image"/>
          <p:cNvPicPr>
            <a:picLocks noChangeAspect="1"/>
          </p:cNvPicPr>
          <p:nvPr/>
        </p:nvPicPr>
        <p:blipFill>
          <a:blip r:embed="rId4">
            <a:extLst/>
          </a:blip>
          <a:stretch>
            <a:fillRect/>
          </a:stretch>
        </p:blipFill>
        <p:spPr>
          <a:xfrm>
            <a:off x="7346950" y="1989666"/>
            <a:ext cx="2273300" cy="7772401"/>
          </a:xfrm>
          <a:prstGeom prst="rect">
            <a:avLst/>
          </a:prstGeom>
          <a:ln w="12700">
            <a:miter lim="400000"/>
          </a:ln>
        </p:spPr>
      </p:pic>
      <p:pic>
        <p:nvPicPr>
          <p:cNvPr id="160" name="Image" descr="Image"/>
          <p:cNvPicPr>
            <a:picLocks noChangeAspect="1"/>
          </p:cNvPicPr>
          <p:nvPr/>
        </p:nvPicPr>
        <p:blipFill>
          <a:blip r:embed="rId5">
            <a:extLst/>
          </a:blip>
          <a:stretch>
            <a:fillRect/>
          </a:stretch>
        </p:blipFill>
        <p:spPr>
          <a:xfrm>
            <a:off x="7488766" y="304800"/>
            <a:ext cx="990601" cy="1066800"/>
          </a:xfrm>
          <a:prstGeom prst="rect">
            <a:avLst/>
          </a:prstGeom>
          <a:ln w="12700">
            <a:miter lim="400000"/>
          </a:ln>
        </p:spPr>
      </p:pic>
      <p:sp>
        <p:nvSpPr>
          <p:cNvPr id="161" name="Logic"/>
          <p:cNvSpPr txBox="1"/>
          <p:nvPr/>
        </p:nvSpPr>
        <p:spPr>
          <a:xfrm>
            <a:off x="7523162" y="1438444"/>
            <a:ext cx="1455257" cy="64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600"/>
              </a:lnSpc>
              <a:defRPr b="1" sz="1900">
                <a:solidFill>
                  <a:srgbClr val="202124"/>
                </a:solidFill>
                <a:latin typeface="Arial"/>
                <a:ea typeface="Arial"/>
                <a:cs typeface="Arial"/>
                <a:sym typeface="Arial"/>
              </a:defRPr>
            </a:lvl1pPr>
          </a:lstStyle>
          <a:p>
            <a:pPr/>
            <a:r>
              <a:t>Logic</a:t>
            </a:r>
            <a:endParaRPr>
              <a:solidFill>
                <a:srgbClr val="000000"/>
              </a:solidFill>
              <a:latin typeface="Calibri"/>
              <a:ea typeface="Calibri"/>
              <a:cs typeface="Calibri"/>
              <a:sym typeface="Calibri"/>
            </a:endParaRPr>
          </a:p>
        </p:txBody>
      </p:sp>
      <p:sp>
        <p:nvSpPr>
          <p:cNvPr id="162" name="Forensic science"/>
          <p:cNvSpPr txBox="1"/>
          <p:nvPr/>
        </p:nvSpPr>
        <p:spPr>
          <a:xfrm>
            <a:off x="5682952" y="8591376"/>
            <a:ext cx="1455257" cy="9528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4500"/>
              </a:lnSpc>
              <a:defRPr b="1" sz="1800">
                <a:solidFill>
                  <a:srgbClr val="202124"/>
                </a:solidFill>
                <a:latin typeface="Arial"/>
                <a:ea typeface="Arial"/>
                <a:cs typeface="Arial"/>
                <a:sym typeface="Arial"/>
              </a:defRPr>
            </a:lvl1pPr>
          </a:lstStyle>
          <a:p>
            <a:pPr/>
            <a:r>
              <a:t>Forensic science</a:t>
            </a:r>
            <a:endParaRPr>
              <a:solidFill>
                <a:srgbClr val="000000"/>
              </a:solidFill>
              <a:latin typeface="Calibri"/>
              <a:ea typeface="Calibri"/>
              <a:cs typeface="Calibri"/>
              <a:sym typeface="Calibri"/>
            </a:endParaRPr>
          </a:p>
        </p:txBody>
      </p:sp>
      <p:pic>
        <p:nvPicPr>
          <p:cNvPr id="163" name="Image" descr="Image"/>
          <p:cNvPicPr>
            <a:picLocks noChangeAspect="1"/>
          </p:cNvPicPr>
          <p:nvPr/>
        </p:nvPicPr>
        <p:blipFill>
          <a:blip r:embed="rId6">
            <a:extLst/>
          </a:blip>
          <a:stretch>
            <a:fillRect/>
          </a:stretch>
        </p:blipFill>
        <p:spPr>
          <a:xfrm>
            <a:off x="9828991" y="7416800"/>
            <a:ext cx="2387601" cy="1930400"/>
          </a:xfrm>
          <a:prstGeom prst="rect">
            <a:avLst/>
          </a:prstGeom>
          <a:ln w="12700">
            <a:miter lim="400000"/>
          </a:ln>
        </p:spPr>
      </p:pic>
      <p:sp>
        <p:nvSpPr>
          <p:cNvPr id="164" name="Examples:…"/>
          <p:cNvSpPr txBox="1"/>
          <p:nvPr/>
        </p:nvSpPr>
        <p:spPr>
          <a:xfrm>
            <a:off x="9752310" y="650945"/>
            <a:ext cx="2401417" cy="2220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a:solidFill>
                  <a:srgbClr val="0433FF"/>
                </a:solidFill>
                <a:latin typeface="Arial"/>
                <a:ea typeface="Arial"/>
                <a:cs typeface="Arial"/>
                <a:sym typeface="Arial"/>
              </a:defRPr>
            </a:pPr>
            <a:r>
              <a:t>Examples:</a:t>
            </a:r>
          </a:p>
          <a:p>
            <a:pPr>
              <a:defRPr b="1" i="1">
                <a:solidFill>
                  <a:srgbClr val="0433FF"/>
                </a:solidFill>
                <a:latin typeface="Arial"/>
                <a:ea typeface="Arial"/>
                <a:cs typeface="Arial"/>
                <a:sym typeface="Arial"/>
              </a:defRPr>
            </a:pPr>
            <a:r>
              <a:t>Branches</a:t>
            </a:r>
          </a:p>
          <a:p>
            <a:pPr>
              <a:defRPr b="1" i="1">
                <a:solidFill>
                  <a:srgbClr val="0433FF"/>
                </a:solidFill>
                <a:latin typeface="Arial"/>
                <a:ea typeface="Arial"/>
                <a:cs typeface="Arial"/>
                <a:sym typeface="Arial"/>
              </a:defRPr>
            </a:pPr>
            <a:r>
              <a:t>Of</a:t>
            </a:r>
          </a:p>
          <a:p>
            <a:pPr>
              <a:defRPr b="1" i="1">
                <a:solidFill>
                  <a:srgbClr val="0433FF"/>
                </a:solidFill>
                <a:latin typeface="Arial"/>
                <a:ea typeface="Arial"/>
                <a:cs typeface="Arial"/>
                <a:sym typeface="Arial"/>
              </a:defRPr>
            </a:pPr>
            <a:r>
              <a:t>Science</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3" name="Check your tone…"/>
          <p:cNvSpPr txBox="1"/>
          <p:nvPr/>
        </p:nvSpPr>
        <p:spPr>
          <a:xfrm>
            <a:off x="10715" y="8979"/>
            <a:ext cx="13055601" cy="97356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0"/>
              </a:spcBef>
              <a:defRPr b="1" sz="2400">
                <a:solidFill>
                  <a:srgbClr val="942193"/>
                </a:solidFill>
                <a:latin typeface="Arial"/>
                <a:ea typeface="Arial"/>
                <a:cs typeface="Arial"/>
                <a:sym typeface="Arial"/>
              </a:defRPr>
            </a:pPr>
            <a:r>
              <a:t>Check your tone</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Be careful to:</a:t>
            </a:r>
            <a:endParaRPr>
              <a:solidFill>
                <a:srgbClr val="000000"/>
              </a:solidFill>
            </a:endParaRPr>
          </a:p>
          <a:p>
            <a:pPr marL="361244" indent="-246944" algn="l" defTabSz="457200">
              <a:spcBef>
                <a:spcPts val="500"/>
              </a:spcBef>
              <a:buSzPct val="45000"/>
              <a:buBlip>
                <a:blip r:embed="rId2"/>
              </a:buBlip>
              <a:defRPr sz="2000">
                <a:solidFill>
                  <a:srgbClr val="505050"/>
                </a:solidFill>
                <a:latin typeface="Times New Roman"/>
                <a:ea typeface="Times New Roman"/>
                <a:cs typeface="Times New Roman"/>
                <a:sym typeface="Times New Roman"/>
              </a:defRPr>
            </a:pPr>
            <a:r>
              <a:t>avoid making false claims about the value of your research or sensationalizing it (for example, beware of saying that you are just a few years away from a ‘breakthrough’)</a:t>
            </a:r>
            <a:endParaRPr>
              <a:solidFill>
                <a:srgbClr val="000000"/>
              </a:solidFill>
            </a:endParaRPr>
          </a:p>
          <a:p>
            <a:pPr marL="361244" indent="-246944" algn="l" defTabSz="457200">
              <a:spcBef>
                <a:spcPts val="500"/>
              </a:spcBef>
              <a:buSzPct val="45000"/>
              <a:buBlip>
                <a:blip r:embed="rId2"/>
              </a:buBlip>
              <a:defRPr sz="2000">
                <a:solidFill>
                  <a:srgbClr val="505050"/>
                </a:solidFill>
                <a:latin typeface="Times New Roman"/>
                <a:ea typeface="Times New Roman"/>
                <a:cs typeface="Times New Roman"/>
                <a:sym typeface="Times New Roman"/>
              </a:defRPr>
            </a:pPr>
            <a:r>
              <a:t>resist being melodramatic (have the confidence that your writing is good enough to convey the research in an accurate, yet entertaining, way)</a:t>
            </a:r>
            <a:endParaRPr>
              <a:solidFill>
                <a:srgbClr val="000000"/>
              </a:solidFill>
            </a:endParaRPr>
          </a:p>
          <a:p>
            <a:pPr marL="361244" indent="-246944" algn="l" defTabSz="457200">
              <a:spcBef>
                <a:spcPts val="500"/>
              </a:spcBef>
              <a:buSzPct val="45000"/>
              <a:buBlip>
                <a:blip r:embed="rId2"/>
              </a:buBlip>
              <a:defRPr sz="2000">
                <a:solidFill>
                  <a:srgbClr val="505050"/>
                </a:solidFill>
                <a:latin typeface="Times New Roman"/>
                <a:ea typeface="Times New Roman"/>
                <a:cs typeface="Times New Roman"/>
                <a:sym typeface="Times New Roman"/>
              </a:defRPr>
            </a:pPr>
            <a:r>
              <a:t>shun a supercilious or self-righteous tone (are you making references to your being a scientist and how virtuous you are? If your article is good, we will know how your research is benefiting society and why).</a:t>
            </a:r>
          </a:p>
          <a:p>
            <a:pPr marL="361244" indent="-246944" algn="l" defTabSz="457200">
              <a:spcBef>
                <a:spcPts val="500"/>
              </a:spcBef>
              <a:buSzPct val="45000"/>
              <a:buBlip>
                <a:blip r:embed="rId2"/>
              </a:buBlip>
              <a:defRPr b="1" sz="2400">
                <a:solidFill>
                  <a:srgbClr val="505050"/>
                </a:solidFill>
                <a:latin typeface="Arial"/>
                <a:ea typeface="Arial"/>
                <a:cs typeface="Arial"/>
                <a:sym typeface="Arial"/>
              </a:defRPr>
            </a:pPr>
            <a:endParaRPr>
              <a:solidFill>
                <a:srgbClr val="000000"/>
              </a:solidFill>
            </a:endParaRPr>
          </a:p>
          <a:p>
            <a:pPr algn="l" defTabSz="457200">
              <a:spcBef>
                <a:spcPts val="2000"/>
              </a:spcBef>
              <a:defRPr b="1" sz="2400">
                <a:solidFill>
                  <a:srgbClr val="942193"/>
                </a:solidFill>
                <a:latin typeface="Arial"/>
                <a:ea typeface="Arial"/>
                <a:cs typeface="Arial"/>
                <a:sym typeface="Arial"/>
              </a:defRPr>
            </a:pPr>
            <a:r>
              <a:t>Know your tools</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Finally, and perhaps most crucially, do not neglect one of the most basic rules of style, which is to make sure you know how to use your tools. Know the importance of:</a:t>
            </a:r>
            <a:endParaRPr>
              <a:solidFill>
                <a:srgbClr val="000000"/>
              </a:solidFill>
            </a:endParaRPr>
          </a:p>
          <a:p>
            <a:pPr marL="361244" indent="-246944" algn="l" defTabSz="457200">
              <a:spcBef>
                <a:spcPts val="500"/>
              </a:spcBef>
              <a:buSzPct val="45000"/>
              <a:buBlip>
                <a:blip r:embed="rId2"/>
              </a:buBlip>
              <a:defRPr sz="2000">
                <a:solidFill>
                  <a:srgbClr val="505050"/>
                </a:solidFill>
                <a:latin typeface="Times New Roman"/>
                <a:ea typeface="Times New Roman"/>
                <a:cs typeface="Times New Roman"/>
                <a:sym typeface="Times New Roman"/>
              </a:defRPr>
            </a:pPr>
            <a:r>
              <a:t>language – the flow of words and sentences, and the way you can use a black and white page to conjure up colorful ideas in a reader’s mind</a:t>
            </a:r>
            <a:endParaRPr>
              <a:solidFill>
                <a:srgbClr val="000000"/>
              </a:solidFill>
            </a:endParaRPr>
          </a:p>
          <a:p>
            <a:pPr marL="361244" indent="-246944" algn="l" defTabSz="457200">
              <a:spcBef>
                <a:spcPts val="500"/>
              </a:spcBef>
              <a:buSzPct val="45000"/>
              <a:buBlip>
                <a:blip r:embed="rId2"/>
              </a:buBlip>
              <a:defRPr sz="2000">
                <a:solidFill>
                  <a:srgbClr val="505050"/>
                </a:solidFill>
                <a:latin typeface="Times New Roman"/>
                <a:ea typeface="Times New Roman"/>
                <a:cs typeface="Times New Roman"/>
                <a:sym typeface="Times New Roman"/>
              </a:defRPr>
            </a:pPr>
            <a:r>
              <a:t>grammar and punctuation – they are the heart of the craft.</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Do not make mistakes, because the reader may think you cannot use your tools, and not trust your finished product. Watch your commas. Understand the way sentences are constructed. Read a grammar book.</a:t>
            </a:r>
            <a:endParaRPr>
              <a:solidFill>
                <a:srgbClr val="000000"/>
              </a:solidFill>
            </a:endParaRPr>
          </a:p>
          <a:p>
            <a:pPr algn="l" defTabSz="457200">
              <a:spcBef>
                <a:spcPts val="2000"/>
              </a:spcBef>
              <a:defRPr b="1" sz="2400">
                <a:solidFill>
                  <a:srgbClr val="942193"/>
                </a:solidFill>
                <a:latin typeface="Arial"/>
                <a:ea typeface="Arial"/>
                <a:cs typeface="Arial"/>
                <a:sym typeface="Arial"/>
              </a:defRPr>
            </a:pPr>
            <a:r>
              <a:t>Break the rules</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The last rule is very simple. You may break any of the rules mentioned here, although it helps to have understood them first. “It’s not wise to violate rules until you know how to observe them,” said T. S. Eliot. But when you know the rules, you can flout any convention and be as original and as crazy as you like.</a:t>
            </a:r>
            <a:endParaRPr>
              <a:solidFill>
                <a:srgbClr val="000000"/>
              </a:solidFill>
            </a:endParaRPr>
          </a:p>
          <a:p>
            <a:pPr algn="l" defTabSz="457200">
              <a:spcBef>
                <a:spcPts val="2000"/>
              </a:spcBef>
              <a:defRPr sz="2000">
                <a:solidFill>
                  <a:srgbClr val="505050"/>
                </a:solidFill>
                <a:latin typeface="Times New Roman"/>
                <a:ea typeface="Times New Roman"/>
                <a:cs typeface="Times New Roman"/>
                <a:sym typeface="Times New Roman"/>
              </a:defRPr>
            </a:pPr>
            <a:r>
              <a:t>You can take the words and use them as you would chemicals in a scientific experiment – mix them together and analyze the reaction. That is the beauty, the fun and the liberty of writing.</a:t>
            </a:r>
            <a:endParaRPr>
              <a:solidFill>
                <a:srgbClr val="000000"/>
              </a:solidFill>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7" name="Simplify Your Language.jpg"/>
          <p:cNvGrpSpPr/>
          <p:nvPr/>
        </p:nvGrpSpPr>
        <p:grpSpPr>
          <a:xfrm>
            <a:off x="2231391" y="4628957"/>
            <a:ext cx="8001973" cy="5275373"/>
            <a:chOff x="0" y="0"/>
            <a:chExt cx="8001972" cy="5275371"/>
          </a:xfrm>
        </p:grpSpPr>
        <p:pic>
          <p:nvPicPr>
            <p:cNvPr id="336" name="Simplify Your Language.jpg" descr="Simplify Your Language.jpg"/>
            <p:cNvPicPr>
              <a:picLocks noChangeAspect="1"/>
            </p:cNvPicPr>
            <p:nvPr/>
          </p:nvPicPr>
          <p:blipFill>
            <a:blip r:embed="rId2">
              <a:extLst/>
            </a:blip>
            <a:stretch>
              <a:fillRect/>
            </a:stretch>
          </p:blipFill>
          <p:spPr>
            <a:xfrm>
              <a:off x="215900" y="139700"/>
              <a:ext cx="7570173" cy="4716572"/>
            </a:xfrm>
            <a:prstGeom prst="rect">
              <a:avLst/>
            </a:prstGeom>
            <a:ln>
              <a:noFill/>
            </a:ln>
            <a:effectLst/>
          </p:spPr>
        </p:pic>
        <p:pic>
          <p:nvPicPr>
            <p:cNvPr id="335" name="Simplify Your Language.jpg" descr="Simplify Your Language.jpg"/>
            <p:cNvPicPr>
              <a:picLocks noChangeAspect="0"/>
            </p:cNvPicPr>
            <p:nvPr/>
          </p:nvPicPr>
          <p:blipFill>
            <a:blip r:embed="rId3">
              <a:extLst/>
            </a:blip>
            <a:stretch>
              <a:fillRect/>
            </a:stretch>
          </p:blipFill>
          <p:spPr>
            <a:xfrm>
              <a:off x="0" y="0"/>
              <a:ext cx="8001973" cy="5275372"/>
            </a:xfrm>
            <a:prstGeom prst="rect">
              <a:avLst/>
            </a:prstGeom>
            <a:effectLst/>
          </p:spPr>
        </p:pic>
      </p:grpSp>
      <p:sp>
        <p:nvSpPr>
          <p:cNvPr id="338" name="Slide Number"/>
          <p:cNvSpPr txBox="1"/>
          <p:nvPr>
            <p:ph type="sldNum" sz="quarter" idx="2"/>
          </p:nvPr>
        </p:nvSpPr>
        <p:spPr>
          <a:xfrm>
            <a:off x="11425665"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9" name="Specific Formatting…"/>
          <p:cNvSpPr txBox="1"/>
          <p:nvPr/>
        </p:nvSpPr>
        <p:spPr>
          <a:xfrm>
            <a:off x="212950" y="54078"/>
            <a:ext cx="12335405" cy="4472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defRPr b="1">
                <a:solidFill>
                  <a:srgbClr val="0433FF"/>
                </a:solidFill>
                <a:latin typeface="Arial"/>
                <a:ea typeface="Arial"/>
                <a:cs typeface="Arial"/>
                <a:sym typeface="Arial"/>
              </a:defRPr>
            </a:pPr>
            <a:r>
              <a:t>Specific Formatting </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use the ‘active’ voice (do not write “I was able to see…” when you could write “I saw…” or “the cells were incubated” when you could write “I incubated the cells”)</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use first names rather than titles to help personalize the research</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only include important and relevant information, as readers are restless and will stop reading if you include information that is important only to fellow scientists</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avoid acronyms if possible – even if a protein is known as ABC2D among scientists, it is more appropriate and understandable to use a different name for a more general audience</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use technical terms only sparingly and consistently, and provide explanations if necessary</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be careful with punctuation (only use a semi-colon if you are sure it is appropriate and do not overuse commas)</a:t>
            </a:r>
            <a:endParaRPr>
              <a:solidFill>
                <a:srgbClr val="000000"/>
              </a:solidFill>
            </a:endParaRPr>
          </a:p>
          <a:p>
            <a:pPr marL="361244" indent="-246944" algn="l" defTabSz="457200">
              <a:spcBef>
                <a:spcPts val="500"/>
              </a:spcBef>
              <a:buSzPct val="45000"/>
              <a:buBlip>
                <a:blip r:embed="rId4"/>
              </a:buBlip>
              <a:defRPr sz="2000">
                <a:solidFill>
                  <a:srgbClr val="505050"/>
                </a:solidFill>
                <a:latin typeface="Times New Roman"/>
                <a:ea typeface="Times New Roman"/>
                <a:cs typeface="Times New Roman"/>
                <a:sym typeface="Times New Roman"/>
              </a:defRPr>
            </a:pPr>
            <a:r>
              <a:t>break up your paragraphs, as it’s hard work to read paragraphs of more than, say, 100 words (there’s no hard and fast rule for word count in paragraphs or sentences but if in doubt, put in a break).</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Remove Unnecessary Words.jpg" descr="Remove Unnecessary Words.jpg"/>
          <p:cNvPicPr>
            <a:picLocks noChangeAspect="1"/>
          </p:cNvPicPr>
          <p:nvPr/>
        </p:nvPicPr>
        <p:blipFill>
          <a:blip r:embed="rId2">
            <a:extLst/>
          </a:blip>
          <a:stretch>
            <a:fillRect/>
          </a:stretch>
        </p:blipFill>
        <p:spPr>
          <a:xfrm>
            <a:off x="873364" y="1532871"/>
            <a:ext cx="11258072" cy="7277142"/>
          </a:xfrm>
          <a:prstGeom prst="rect">
            <a:avLst/>
          </a:prstGeom>
          <a:ln w="12700">
            <a:miter lim="400000"/>
          </a:ln>
        </p:spPr>
      </p:pic>
      <p:sp>
        <p:nvSpPr>
          <p:cNvPr id="343" name="Removing or Condensing Filler"/>
          <p:cNvSpPr txBox="1"/>
          <p:nvPr/>
        </p:nvSpPr>
        <p:spPr>
          <a:xfrm>
            <a:off x="913571" y="495876"/>
            <a:ext cx="6216626" cy="59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5000"/>
              </a:spcBef>
              <a:defRPr i="1" sz="3500">
                <a:solidFill>
                  <a:srgbClr val="0433FF"/>
                </a:solidFill>
                <a:latin typeface="Arial"/>
                <a:ea typeface="Arial"/>
                <a:cs typeface="Arial"/>
                <a:sym typeface="Arial"/>
              </a:defRPr>
            </a:lvl1pPr>
          </a:lstStyle>
          <a:p>
            <a:pPr/>
            <a:r>
              <a:t>Removing or Condensing Filler</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Here are six readability issues common in academic writing, and six ways to tell clearer and more compelling research stories.…"/>
          <p:cNvSpPr txBox="1"/>
          <p:nvPr/>
        </p:nvSpPr>
        <p:spPr>
          <a:xfrm>
            <a:off x="155997" y="1324173"/>
            <a:ext cx="12407868" cy="65972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solidFill>
                  <a:srgbClr val="111111"/>
                </a:solidFill>
                <a:latin typeface="Times New Roman"/>
                <a:ea typeface="Times New Roman"/>
                <a:cs typeface="Times New Roman"/>
                <a:sym typeface="Times New Roman"/>
              </a:defRPr>
            </a:pPr>
            <a:r>
              <a:t>Here are six readability issues common in academic writing, and six ways to tell clearer and more compelling research stories.</a:t>
            </a:r>
            <a:endParaRPr>
              <a:solidFill>
                <a:srgbClr val="000000"/>
              </a:solidFill>
              <a:latin typeface="Calibri"/>
              <a:ea typeface="Calibri"/>
              <a:cs typeface="Calibri"/>
              <a:sym typeface="Calibri"/>
            </a:endParaRPr>
          </a:p>
          <a:p>
            <a:pPr algn="l" defTabSz="457200">
              <a:defRPr b="1" sz="2500">
                <a:solidFill>
                  <a:srgbClr val="942193"/>
                </a:solidFill>
                <a:latin typeface="Arial"/>
                <a:ea typeface="Arial"/>
                <a:cs typeface="Arial"/>
                <a:sym typeface="Arial"/>
              </a:defRPr>
            </a:pPr>
            <a:r>
              <a:t>1. Bad titles</a:t>
            </a:r>
            <a:endParaRPr b="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Many titles are so vague they don’t tell me what the paper is about; I tend to skip them. Readers, journalists, and search engines will overlook them too.</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a:t>
            </a:r>
            <a:r>
              <a:rPr i="1"/>
              <a:t>Can a computer think like a baby?</a:t>
            </a:r>
            <a:r>
              <a:t>” is eye-catching, but it holds no information about the topic or conclusion of the paper. I already know that computers don’t think like babies. Without any extra information, I would not be able to tell what the key result of the paper is. I would not even know which discipline the article belongs to.</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a:t>
            </a:r>
            <a:r>
              <a:rPr i="1"/>
              <a:t>Quantifying research waste in ecology</a:t>
            </a:r>
            <a:r>
              <a:t>” is just as bad. The title tells me the general research topic and it's goal, but it says nothing about the findings. </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A good title is concise and yet informative. It tells the topic and the most important conclusion. “</a:t>
            </a:r>
            <a:r>
              <a:rPr i="1"/>
              <a:t>Ecologists waste 75% of their research time</a:t>
            </a:r>
            <a:r>
              <a:t>” is much better. "</a:t>
            </a:r>
            <a:r>
              <a:rPr i="1"/>
              <a:t>Modest interventions complement each other in reducing misinformation"</a:t>
            </a:r>
            <a:r>
              <a:t> is longer, but still good.</a:t>
            </a:r>
          </a:p>
          <a:p>
            <a:pPr algn="l" defTabSz="457200">
              <a:defRPr sz="2000">
                <a:solidFill>
                  <a:srgbClr val="111111"/>
                </a:solidFill>
                <a:latin typeface="Times New Roman"/>
                <a:ea typeface="Times New Roman"/>
                <a:cs typeface="Times New Roman"/>
                <a:sym typeface="Times New Roman"/>
              </a:defRPr>
            </a:pPr>
            <a:endParaRPr>
              <a:solidFill>
                <a:srgbClr val="000000"/>
              </a:solidFill>
              <a:latin typeface="Calibri"/>
              <a:ea typeface="Calibri"/>
              <a:cs typeface="Calibri"/>
              <a:sym typeface="Calibri"/>
            </a:endParaRPr>
          </a:p>
          <a:p>
            <a:pPr algn="l" defTabSz="457200">
              <a:defRPr b="1" sz="2400">
                <a:solidFill>
                  <a:srgbClr val="942193"/>
                </a:solidFill>
                <a:latin typeface="Arial"/>
                <a:ea typeface="Arial"/>
                <a:cs typeface="Arial"/>
                <a:sym typeface="Arial"/>
              </a:defRPr>
            </a:pPr>
            <a:r>
              <a:t>2. Passive voice</a:t>
            </a:r>
            <a:endParaRPr b="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The human mind likes stories, and stories are about people doing things. A research paper tells a story too.</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Passive voice sounds formal, as in “</a:t>
            </a:r>
            <a:r>
              <a:rPr i="1"/>
              <a:t>Extensive data collection efforts were made.</a:t>
            </a:r>
            <a:r>
              <a:t>” But it leaves the reader unsure of who is doing what, the most important part of your story. It strips the sentence of strong verbs, and replaces them with strings of nouns (“</a:t>
            </a:r>
            <a:r>
              <a:rPr i="1"/>
              <a:t>data collection efforts</a:t>
            </a:r>
            <a:r>
              <a:t>”). </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What the writer intends to say is that their research </a:t>
            </a:r>
            <a:r>
              <a:rPr i="1"/>
              <a:t>team collected data</a:t>
            </a:r>
            <a:r>
              <a:t>. The active construction is simpler and more clear. </a:t>
            </a:r>
            <a:endParaRPr sz="1600">
              <a:solidFill>
                <a:srgbClr val="000000"/>
              </a:solidFill>
              <a:latin typeface="Calibri"/>
              <a:ea typeface="Calibri"/>
              <a:cs typeface="Calibri"/>
              <a:sym typeface="Calibri"/>
            </a:endParaRPr>
          </a:p>
        </p:txBody>
      </p:sp>
      <p:sp>
        <p:nvSpPr>
          <p:cNvPr id="347" name="Readability Issues"/>
          <p:cNvSpPr txBox="1"/>
          <p:nvPr/>
        </p:nvSpPr>
        <p:spPr>
          <a:xfrm>
            <a:off x="913571" y="495876"/>
            <a:ext cx="3721522" cy="595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5000"/>
              </a:spcBef>
              <a:defRPr i="1" sz="3500">
                <a:solidFill>
                  <a:srgbClr val="0433FF"/>
                </a:solidFill>
                <a:latin typeface="Arial"/>
                <a:ea typeface="Arial"/>
                <a:cs typeface="Arial"/>
                <a:sym typeface="Arial"/>
              </a:defRPr>
            </a:lvl1pPr>
          </a:lstStyle>
          <a:p>
            <a:pPr/>
            <a:r>
              <a:t>Readability Issues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3. Complex sentences…"/>
          <p:cNvSpPr txBox="1"/>
          <p:nvPr/>
        </p:nvSpPr>
        <p:spPr>
          <a:xfrm>
            <a:off x="277310" y="765373"/>
            <a:ext cx="12456708" cy="41588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366">
                <a:solidFill>
                  <a:srgbClr val="942193"/>
                </a:solidFill>
                <a:latin typeface="Arial"/>
                <a:ea typeface="Arial"/>
                <a:cs typeface="Arial"/>
                <a:sym typeface="Arial"/>
              </a:defRPr>
            </a:pPr>
            <a:r>
              <a:t>3. Complex sentences</a:t>
            </a:r>
            <a:endParaRPr b="0" sz="160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Authors overload their sentences with too many interconnected clauses. The reader loses track and has to do extra work to keep up. Some sentences so complex they can be cut into three or four and they will be much clearer. </a:t>
            </a:r>
          </a:p>
          <a:p>
            <a:pPr algn="l" defTabSz="457200">
              <a:defRPr sz="2000">
                <a:solidFill>
                  <a:srgbClr val="111111"/>
                </a:solidFill>
                <a:latin typeface="Times New Roman"/>
                <a:ea typeface="Times New Roman"/>
                <a:cs typeface="Times New Roman"/>
                <a:sym typeface="Times New Roman"/>
              </a:defRPr>
            </a:pPr>
            <a:r>
              <a:t>Here is one example.</a:t>
            </a:r>
          </a:p>
          <a:p>
            <a:pPr algn="l" defTabSz="457200">
              <a:defRPr b="1" i="1" sz="2000">
                <a:solidFill>
                  <a:srgbClr val="01324B"/>
                </a:solidFill>
                <a:latin typeface="Times New Roman"/>
                <a:ea typeface="Times New Roman"/>
                <a:cs typeface="Times New Roman"/>
                <a:sym typeface="Times New Roman"/>
              </a:defRPr>
            </a:pPr>
            <a:r>
              <a:t>The production of knowledge is overwhelmingly skewed towards wealthy countries such as the United States and those in Western Europe and East Asia (to name a few) that house the best universities with productive research laboratories, Nobel prize winners and journal editors, so identifying under-cited countries that often can be at a disadvantage compared to widely cited regions both promotes the inclusion of often-excluded voices and helps foster the scientific enterprises of these countries.”</a:t>
            </a:r>
          </a:p>
          <a:p>
            <a:pPr algn="l" defTabSz="457200">
              <a:defRPr sz="2000">
                <a:solidFill>
                  <a:srgbClr val="111111"/>
                </a:solidFill>
                <a:latin typeface="Times New Roman"/>
                <a:ea typeface="Times New Roman"/>
                <a:cs typeface="Times New Roman"/>
                <a:sym typeface="Times New Roman"/>
              </a:defRPr>
            </a:pPr>
            <a:r>
              <a:t>The authors packed three different ideas into a single sentence. Instead, they can start by saying that wealthy countries produce more knowledge than less wealthy ones. Then take the reader to the next simple idea.</a:t>
            </a:r>
          </a:p>
          <a:p>
            <a:pPr algn="l" defTabSz="457200">
              <a:defRPr sz="2000">
                <a:solidFill>
                  <a:srgbClr val="111111"/>
                </a:solidFill>
                <a:latin typeface="Times New Roman"/>
                <a:ea typeface="Times New Roman"/>
                <a:cs typeface="Times New Roman"/>
                <a:sym typeface="Times New Roman"/>
              </a:defRPr>
            </a:pPr>
            <a:r>
              <a:t>Simple sentences do not sound less professional, they sound better. Science stories are complex, but you can still tell them in simple sentences. </a:t>
            </a:r>
            <a:endParaRPr sz="1600">
              <a:solidFill>
                <a:srgbClr val="000000"/>
              </a:solidFill>
              <a:latin typeface="Calibri"/>
              <a:ea typeface="Calibri"/>
              <a:cs typeface="Calibri"/>
              <a:sym typeface="Calibri"/>
            </a:endParaRPr>
          </a:p>
        </p:txBody>
      </p:sp>
      <p:sp>
        <p:nvSpPr>
          <p:cNvPr id="351" name="4. Generalities…"/>
          <p:cNvSpPr txBox="1"/>
          <p:nvPr/>
        </p:nvSpPr>
        <p:spPr>
          <a:xfrm>
            <a:off x="277310" y="4759523"/>
            <a:ext cx="12367195" cy="21141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366">
                <a:solidFill>
                  <a:srgbClr val="942193"/>
                </a:solidFill>
                <a:latin typeface="Arial"/>
                <a:ea typeface="Arial"/>
                <a:cs typeface="Arial"/>
                <a:sym typeface="Arial"/>
              </a:defRPr>
            </a:pPr>
            <a:r>
              <a:t>4. Generalities</a:t>
            </a:r>
            <a:endParaRPr b="0" sz="160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People’s minds deal in specifics. Generalities leave the reader wondering what exactly the author is talking about, and this is mentally taxing.</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What does the author mean when they say “</a:t>
            </a:r>
            <a:r>
              <a:rPr i="1"/>
              <a:t>adverse health effects?</a:t>
            </a:r>
            <a:r>
              <a:t>” This will depend on the context, and the reader’s mind will be busy trying to figure it out. The reader may think that the writer doesn't know the specifics, and this will make your prose sound weak.</a:t>
            </a:r>
            <a:endParaRPr sz="1600">
              <a:solidFill>
                <a:srgbClr val="000000"/>
              </a:solidFill>
              <a:latin typeface="Calibri"/>
              <a:ea typeface="Calibri"/>
              <a:cs typeface="Calibri"/>
              <a:sym typeface="Calibri"/>
            </a:endParaRPr>
          </a:p>
        </p:txBody>
      </p:sp>
      <p:sp>
        <p:nvSpPr>
          <p:cNvPr id="352" name="A sign warning you of adverse health effects would not be persuasive. Instead, it refers specifically to serious injury and death. So use definite, concrete language, and report the details that matter."/>
          <p:cNvSpPr txBox="1"/>
          <p:nvPr/>
        </p:nvSpPr>
        <p:spPr>
          <a:xfrm>
            <a:off x="277310" y="6537523"/>
            <a:ext cx="12382823" cy="8949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111111"/>
                </a:solidFill>
                <a:latin typeface="Times New Roman"/>
                <a:ea typeface="Times New Roman"/>
                <a:cs typeface="Times New Roman"/>
                <a:sym typeface="Times New Roman"/>
              </a:defRPr>
            </a:lvl1pPr>
          </a:lstStyle>
          <a:p>
            <a:pPr/>
            <a:r>
              <a:t>A sign warning you of adverse health effects would not be persuasive. Instead, it refers specifically to serious injury and death. So use definite, concrete language, and report the details that matter.  </a:t>
            </a:r>
            <a:endParaRPr sz="1600">
              <a:solidFill>
                <a:srgbClr val="000000"/>
              </a:solidFill>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5" name="5. Overstatements…"/>
          <p:cNvSpPr txBox="1"/>
          <p:nvPr/>
        </p:nvSpPr>
        <p:spPr>
          <a:xfrm>
            <a:off x="181546" y="1432123"/>
            <a:ext cx="12492138" cy="6279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400">
                <a:solidFill>
                  <a:srgbClr val="942193"/>
                </a:solidFill>
                <a:latin typeface="Arial"/>
                <a:ea typeface="Arial"/>
                <a:cs typeface="Arial"/>
                <a:sym typeface="Arial"/>
              </a:defRPr>
            </a:pPr>
            <a:r>
              <a:t>5. Overstatements</a:t>
            </a:r>
            <a:endParaRPr b="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Authors often write that they “</a:t>
            </a:r>
            <a:r>
              <a:rPr i="1"/>
              <a:t>present a groundbreaking model</a:t>
            </a:r>
            <a:r>
              <a:t>,” or they claim that their “</a:t>
            </a:r>
            <a:r>
              <a:rPr i="1"/>
              <a:t>unprecedented results overturn the paradigm.</a:t>
            </a:r>
            <a:r>
              <a:t>” Self laudatory language is very common in cover letters, abstracts, and university press releases. Authors hope that this will persuade their editor, reader, and the general public.</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But the result is often the opposite: the reader loses trust in your writing. When every article claims to be “groundbreaking,” none of them is. Overstatements like these are also generalities. Instead of stating that your work is novel and groundbreaking, show it. Give the reader all the information they need to understand the advance that your results provide. And trust that the reader will appreciate the importance.</a:t>
            </a:r>
          </a:p>
          <a:p>
            <a:pPr algn="l" defTabSz="457200">
              <a:defRPr sz="2000">
                <a:solidFill>
                  <a:srgbClr val="111111"/>
                </a:solidFill>
                <a:latin typeface="Times New Roman"/>
                <a:ea typeface="Times New Roman"/>
                <a:cs typeface="Times New Roman"/>
                <a:sym typeface="Times New Roman"/>
              </a:defRPr>
            </a:pPr>
            <a:endParaRPr>
              <a:solidFill>
                <a:srgbClr val="000000"/>
              </a:solidFill>
              <a:latin typeface="Calibri"/>
              <a:ea typeface="Calibri"/>
              <a:cs typeface="Calibri"/>
              <a:sym typeface="Calibri"/>
            </a:endParaRPr>
          </a:p>
          <a:p>
            <a:pPr algn="l" defTabSz="457200">
              <a:defRPr b="1" sz="2300">
                <a:solidFill>
                  <a:srgbClr val="942193"/>
                </a:solidFill>
                <a:latin typeface="Arial"/>
                <a:ea typeface="Arial"/>
                <a:cs typeface="Arial"/>
                <a:sym typeface="Arial"/>
              </a:defRPr>
            </a:pPr>
            <a:r>
              <a:t>6. Clutter</a:t>
            </a:r>
            <a:endParaRPr b="0">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Clutter in science writing is all the words and phrases that sound smart, but serve no purpose. </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Phrases that carry the meaning of a single word are one type of clutter. So write "</a:t>
            </a:r>
            <a:r>
              <a:rPr i="1"/>
              <a:t>we cannot</a:t>
            </a:r>
            <a:r>
              <a:t>" instead of “</a:t>
            </a:r>
            <a:r>
              <a:rPr i="1"/>
              <a:t>we</a:t>
            </a:r>
            <a:r>
              <a:t> </a:t>
            </a:r>
            <a:r>
              <a:rPr i="1"/>
              <a:t>lack the ability,” "because” </a:t>
            </a:r>
            <a:r>
              <a:t>and not</a:t>
            </a:r>
            <a:r>
              <a:rPr i="1"/>
              <a:t> </a:t>
            </a:r>
            <a:r>
              <a:t>“</a:t>
            </a:r>
            <a:r>
              <a:rPr i="1"/>
              <a:t>due to the fact that,”</a:t>
            </a:r>
            <a:r>
              <a:t> and “</a:t>
            </a:r>
            <a:r>
              <a:rPr i="1"/>
              <a:t>small”</a:t>
            </a:r>
            <a:r>
              <a:t> instead of “</a:t>
            </a:r>
            <a:r>
              <a:rPr i="1"/>
              <a:t>small in size</a:t>
            </a:r>
            <a:r>
              <a:t>.” Use short words: “</a:t>
            </a:r>
            <a:r>
              <a:rPr i="1"/>
              <a:t>use”</a:t>
            </a:r>
            <a:r>
              <a:t> not “</a:t>
            </a:r>
            <a:r>
              <a:rPr i="1"/>
              <a:t>leverage,”</a:t>
            </a:r>
            <a:r>
              <a:t> “</a:t>
            </a:r>
            <a:r>
              <a:rPr i="1"/>
              <a:t>show</a:t>
            </a:r>
            <a:r>
              <a:t>" and not “</a:t>
            </a:r>
            <a:r>
              <a:rPr i="1"/>
              <a:t>demonstrate</a:t>
            </a:r>
            <a:r>
              <a:t>.”</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rPr u="sng">
                <a:solidFill>
                  <a:srgbClr val="025E8D"/>
                </a:solidFill>
                <a:uFill>
                  <a:solidFill>
                    <a:srgbClr val="025E8D"/>
                  </a:solidFill>
                </a:uFill>
                <a:hlinkClick r:id="rId2" invalidUrl="" action="" tgtFrame="" tooltip="" history="1" highlightClick="0" endSnd="0"/>
              </a:rPr>
              <a:t>Most adverbs and adjectives</a:t>
            </a:r>
            <a:r>
              <a:t> are unnecessary, as their meaning is already part of their verb or noun (“</a:t>
            </a:r>
            <a:r>
              <a:rPr i="1"/>
              <a:t>a major breakthrough”</a:t>
            </a:r>
            <a:r>
              <a:t>). Remove all sentences and paragraphs that repeat what you have already said. Avoid imprecise expletives such as “</a:t>
            </a:r>
            <a:r>
              <a:rPr i="1"/>
              <a:t>there is”</a:t>
            </a:r>
            <a:r>
              <a:t> or “</a:t>
            </a:r>
            <a:r>
              <a:rPr i="1"/>
              <a:t>it has been shown.”</a:t>
            </a:r>
            <a:r>
              <a:t> Stop prefacing your thoughts with “</a:t>
            </a:r>
            <a:r>
              <a:rPr i="1"/>
              <a:t>it should be noted that.</a:t>
            </a:r>
            <a:r>
              <a:t>” If something should be noted, just say it. And trust that the reader will recognize the importance of your findings.</a:t>
            </a:r>
            <a:endParaRPr>
              <a:solidFill>
                <a:srgbClr val="000000"/>
              </a:solidFill>
              <a:latin typeface="Calibri"/>
              <a:ea typeface="Calibri"/>
              <a:cs typeface="Calibri"/>
              <a:sym typeface="Calibri"/>
            </a:endParaRPr>
          </a:p>
          <a:p>
            <a:pPr algn="l" defTabSz="457200">
              <a:defRPr sz="2000">
                <a:solidFill>
                  <a:srgbClr val="111111"/>
                </a:solidFill>
                <a:latin typeface="Times New Roman"/>
                <a:ea typeface="Times New Roman"/>
                <a:cs typeface="Times New Roman"/>
                <a:sym typeface="Times New Roman"/>
              </a:defRPr>
            </a:pPr>
            <a:r>
              <a:t>Finally, challenge yourself to cut the length of your first draft in half. You will be surprised by how much clutter you'll find.</a:t>
            </a:r>
            <a:endParaRPr sz="1600">
              <a:solidFill>
                <a:srgbClr val="000000"/>
              </a:solidFill>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lide Number"/>
          <p:cNvSpPr txBox="1"/>
          <p:nvPr>
            <p:ph type="sldNum" sz="quarter" idx="2"/>
          </p:nvPr>
        </p:nvSpPr>
        <p:spPr>
          <a:xfrm>
            <a:off x="5211131" y="9167283"/>
            <a:ext cx="368505"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58" name="Table 1"/>
          <p:cNvGraphicFramePr/>
          <p:nvPr/>
        </p:nvGraphicFramePr>
        <p:xfrm>
          <a:off x="912283" y="1092200"/>
          <a:ext cx="11189759" cy="801417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628327"/>
                <a:gridCol w="8896390"/>
              </a:tblGrid>
              <a:tr h="82319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Additional comments or ideas</a:t>
                      </a:r>
                    </a:p>
                  </a:txBody>
                  <a:tcPr marL="50800" marR="50800" marT="50800" marB="50800" anchor="ctr"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defRPr sz="1400">
                          <a:solidFill>
                            <a:srgbClr val="333333"/>
                          </a:solidFill>
                          <a:uFill>
                            <a:solidFill>
                              <a:srgbClr val="333333"/>
                            </a:solidFill>
                          </a:uFill>
                          <a:latin typeface="Roboto"/>
                          <a:ea typeface="Roboto"/>
                          <a:cs typeface="Roboto"/>
                          <a:sym typeface="Roboto"/>
                        </a:defRPr>
                      </a:pPr>
                      <a:r>
                        <a:t>additionally; also; moreover; furthermore; again; further; </a:t>
                      </a:r>
                    </a:p>
                    <a:p>
                      <a:pPr marL="457200" algn="l" defTabSz="457200">
                        <a:defRPr sz="1400">
                          <a:solidFill>
                            <a:srgbClr val="333333"/>
                          </a:solidFill>
                          <a:uFill>
                            <a:solidFill>
                              <a:srgbClr val="333333"/>
                            </a:solidFill>
                          </a:uFill>
                          <a:latin typeface="Roboto"/>
                          <a:ea typeface="Roboto"/>
                          <a:cs typeface="Roboto"/>
                          <a:sym typeface="Roboto"/>
                        </a:defRPr>
                      </a:pPr>
                      <a:r>
                        <a:t>then; besides; too; similarly; correspondingly; indeed; </a:t>
                      </a:r>
                    </a:p>
                    <a:p>
                      <a:pPr marL="457200" algn="l" defTabSz="457200">
                        <a:defRPr sz="1400">
                          <a:solidFill>
                            <a:srgbClr val="333333"/>
                          </a:solidFill>
                          <a:uFill>
                            <a:solidFill>
                              <a:srgbClr val="333333"/>
                            </a:solidFill>
                          </a:uFill>
                          <a:latin typeface="Roboto"/>
                          <a:ea typeface="Roboto"/>
                          <a:cs typeface="Roboto"/>
                          <a:sym typeface="Roboto"/>
                        </a:defRPr>
                      </a:pPr>
                      <a:r>
                        <a:t>regarding.</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58898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Alternatives</a:t>
                      </a:r>
                    </a:p>
                  </a:txBody>
                  <a:tcPr marL="50800" marR="50800" marT="50800" marB="50800" anchor="ctr"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defRPr sz="1400">
                          <a:solidFill>
                            <a:srgbClr val="333333"/>
                          </a:solidFill>
                          <a:uFill>
                            <a:solidFill>
                              <a:srgbClr val="333333"/>
                            </a:solidFill>
                          </a:uFill>
                          <a:latin typeface="Roboto"/>
                          <a:ea typeface="Roboto"/>
                          <a:cs typeface="Roboto"/>
                          <a:sym typeface="Roboto"/>
                        </a:defRPr>
                      </a:pPr>
                      <a:r>
                        <a:t>whereas; conversely; in comparison; by contrast; another view is…;</a:t>
                      </a:r>
                    </a:p>
                    <a:p>
                      <a:pPr marL="457200" algn="l" defTabSz="457200">
                        <a:defRPr sz="1400">
                          <a:solidFill>
                            <a:srgbClr val="333333"/>
                          </a:solidFill>
                          <a:uFill>
                            <a:solidFill>
                              <a:srgbClr val="333333"/>
                            </a:solidFill>
                          </a:uFill>
                          <a:latin typeface="Roboto"/>
                          <a:ea typeface="Roboto"/>
                          <a:cs typeface="Roboto"/>
                          <a:sym typeface="Roboto"/>
                        </a:defRPr>
                      </a:pPr>
                      <a:r>
                        <a:t>alternatively; although; otherwise; instead.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152584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Analyzing results</a:t>
                      </a:r>
                    </a:p>
                  </a:txBody>
                  <a:tcPr marL="50800" marR="50800" marT="50800" marB="50800" anchor="ctr"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defRPr sz="1400">
                          <a:solidFill>
                            <a:srgbClr val="333333"/>
                          </a:solidFill>
                          <a:uFill>
                            <a:solidFill>
                              <a:srgbClr val="333333"/>
                            </a:solidFill>
                          </a:uFill>
                          <a:latin typeface="Roboto"/>
                          <a:ea typeface="Roboto"/>
                          <a:cs typeface="Roboto"/>
                          <a:sym typeface="Roboto"/>
                        </a:defRPr>
                      </a:pPr>
                      <a:r>
                        <a:t>therefore; accordingly; as a result of; the result is/results </a:t>
                      </a:r>
                    </a:p>
                    <a:p>
                      <a:pPr marL="457200" algn="l" defTabSz="457200">
                        <a:defRPr sz="1400">
                          <a:solidFill>
                            <a:srgbClr val="333333"/>
                          </a:solidFill>
                          <a:uFill>
                            <a:solidFill>
                              <a:srgbClr val="333333"/>
                            </a:solidFill>
                          </a:uFill>
                          <a:latin typeface="Roboto"/>
                          <a:ea typeface="Roboto"/>
                          <a:cs typeface="Roboto"/>
                          <a:sym typeface="Roboto"/>
                        </a:defRPr>
                      </a:pPr>
                      <a:r>
                        <a:t>are; the consequence is; resulting from; consequently; </a:t>
                      </a:r>
                    </a:p>
                    <a:p>
                      <a:pPr marL="457200" algn="l" defTabSz="457200">
                        <a:defRPr sz="1400">
                          <a:solidFill>
                            <a:srgbClr val="333333"/>
                          </a:solidFill>
                          <a:uFill>
                            <a:solidFill>
                              <a:srgbClr val="333333"/>
                            </a:solidFill>
                          </a:uFill>
                          <a:latin typeface="Roboto"/>
                          <a:ea typeface="Roboto"/>
                          <a:cs typeface="Roboto"/>
                          <a:sym typeface="Roboto"/>
                        </a:defRPr>
                      </a:pPr>
                      <a:r>
                        <a:t>it can be seen; evidence illustrates that; because of this; thus; hence; for this reason; owing to x; this suggests </a:t>
                      </a:r>
                    </a:p>
                    <a:p>
                      <a:pPr marL="457200" algn="l" defTabSz="457200">
                        <a:defRPr sz="1400">
                          <a:solidFill>
                            <a:srgbClr val="333333"/>
                          </a:solidFill>
                          <a:uFill>
                            <a:solidFill>
                              <a:srgbClr val="333333"/>
                            </a:solidFill>
                          </a:uFill>
                          <a:latin typeface="Roboto"/>
                          <a:ea typeface="Roboto"/>
                          <a:cs typeface="Roboto"/>
                          <a:sym typeface="Roboto"/>
                        </a:defRPr>
                      </a:pPr>
                      <a:r>
                        <a:t>that; it follows that; otherwise; in that case; that implies;</a:t>
                      </a:r>
                    </a:p>
                    <a:p>
                      <a:pPr marL="457200" algn="l" defTabSz="457200">
                        <a:defRPr sz="1400">
                          <a:solidFill>
                            <a:srgbClr val="333333"/>
                          </a:solidFill>
                          <a:uFill>
                            <a:solidFill>
                              <a:srgbClr val="333333"/>
                            </a:solidFill>
                          </a:uFill>
                          <a:latin typeface="Roboto"/>
                          <a:ea typeface="Roboto"/>
                          <a:cs typeface="Roboto"/>
                          <a:sym typeface="Roboto"/>
                        </a:defRPr>
                      </a:pPr>
                      <a:r>
                        <a:t>Author (year) suggests that;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35476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Cause / Reason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as a result of; because (</a:t>
                      </a:r>
                      <a:r>
                        <a:rPr b="1"/>
                        <a:t>mid-sentence only</a:t>
                      </a:r>
                      <a:r>
                        <a: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35476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Compare</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compared with; in the same way; likewise</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58898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Contrast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by contrast; although; compared with; conversely; despite; however, nevertheless; yet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35476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Effect / Result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As a result; therefore; thus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105741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Emphasizing earlier statements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defRPr sz="1400">
                          <a:solidFill>
                            <a:srgbClr val="333333"/>
                          </a:solidFill>
                          <a:uFill>
                            <a:solidFill>
                              <a:srgbClr val="333333"/>
                            </a:solidFill>
                          </a:uFill>
                          <a:latin typeface="Roboto"/>
                          <a:ea typeface="Roboto"/>
                          <a:cs typeface="Roboto"/>
                          <a:sym typeface="Roboto"/>
                        </a:defRPr>
                      </a:pPr>
                      <a:r>
                        <a:t>however; nonetheless; furthermore; in the final analysis; despite x; notwithstanding x; in spite of x; while x may be true, nonetheless</a:t>
                      </a:r>
                    </a:p>
                    <a:p>
                      <a:pPr marL="457200" algn="l" defTabSz="457200">
                        <a:defRPr sz="1400">
                          <a:solidFill>
                            <a:srgbClr val="333333"/>
                          </a:solidFill>
                          <a:uFill>
                            <a:solidFill>
                              <a:srgbClr val="333333"/>
                            </a:solidFill>
                          </a:uFill>
                          <a:latin typeface="Roboto"/>
                          <a:ea typeface="Roboto"/>
                          <a:cs typeface="Roboto"/>
                          <a:sym typeface="Roboto"/>
                        </a:defRPr>
                      </a:pPr>
                      <a:r>
                        <a:t>although; though; after all; at the same time; </a:t>
                      </a:r>
                    </a:p>
                    <a:p>
                      <a:pPr marL="457200" algn="l" defTabSz="457200">
                        <a:defRPr sz="1400">
                          <a:solidFill>
                            <a:srgbClr val="333333"/>
                          </a:solidFill>
                          <a:uFill>
                            <a:solidFill>
                              <a:srgbClr val="333333"/>
                            </a:solidFill>
                          </a:uFill>
                          <a:latin typeface="Roboto"/>
                          <a:ea typeface="Roboto"/>
                          <a:cs typeface="Roboto"/>
                          <a:sym typeface="Roboto"/>
                        </a:defRPr>
                      </a:pPr>
                      <a:r>
                        <a:t>even if x is true; count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82319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Introducing examples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defRPr sz="1400">
                          <a:solidFill>
                            <a:srgbClr val="333333"/>
                          </a:solidFill>
                          <a:uFill>
                            <a:solidFill>
                              <a:srgbClr val="333333"/>
                            </a:solidFill>
                          </a:uFill>
                          <a:latin typeface="Roboto"/>
                          <a:ea typeface="Roboto"/>
                          <a:cs typeface="Roboto"/>
                          <a:sym typeface="Roboto"/>
                        </a:defRPr>
                      </a:pPr>
                      <a:r>
                        <a:t>for example; for instance; namely; such as; as follows; as exemplified by; such as; including; especially; particularly; </a:t>
                      </a:r>
                    </a:p>
                    <a:p>
                      <a:pPr marL="457200" algn="l" defTabSz="457200">
                        <a:defRPr sz="1400">
                          <a:solidFill>
                            <a:srgbClr val="333333"/>
                          </a:solidFill>
                          <a:uFill>
                            <a:solidFill>
                              <a:srgbClr val="333333"/>
                            </a:solidFill>
                          </a:uFill>
                          <a:latin typeface="Roboto"/>
                          <a:ea typeface="Roboto"/>
                          <a:cs typeface="Roboto"/>
                          <a:sym typeface="Roboto"/>
                        </a:defRPr>
                      </a:pPr>
                      <a:r>
                        <a:t>in particular; notably; mainly;</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354767">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Re-phrasing</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in other terms; rather; or; better; in view of this; in contrast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58898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Sequencing</a:t>
                      </a:r>
                    </a:p>
                  </a:txBody>
                  <a:tcPr marL="50800" marR="50800" marT="50800" marB="50800" anchor="ctr"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first (ly); second (ly); third (ly); another; additionally; finally moreover; also; subsequently; eventually; next; then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588982">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Summary or Conclusion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marL="457200" algn="l" defTabSz="457200">
                        <a:spcBef>
                          <a:spcPts val="500"/>
                        </a:spcBef>
                        <a:defRPr sz="1400">
                          <a:solidFill>
                            <a:srgbClr val="333333"/>
                          </a:solidFill>
                          <a:uFill>
                            <a:solidFill>
                              <a:srgbClr val="333333"/>
                            </a:solidFill>
                          </a:uFill>
                          <a:latin typeface="Roboto"/>
                          <a:ea typeface="Roboto"/>
                          <a:cs typeface="Roboto"/>
                          <a:sym typeface="Roboto"/>
                        </a:defRPr>
                      </a:pPr>
                      <a:r>
                        <a:t>in conclusion; therefore; to conclude; on the whole; hence; thus to summarize; altogether; overall; …following the research of…after analysis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bl>
          </a:graphicData>
        </a:graphic>
      </p:graphicFrame>
      <p:sp>
        <p:nvSpPr>
          <p:cNvPr id="359" name="Linking/Transition Words"/>
          <p:cNvSpPr txBox="1"/>
          <p:nvPr/>
        </p:nvSpPr>
        <p:spPr>
          <a:xfrm>
            <a:off x="1269171" y="208009"/>
            <a:ext cx="4972764" cy="595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5000"/>
              </a:spcBef>
              <a:defRPr i="1" sz="3500">
                <a:solidFill>
                  <a:srgbClr val="0433FF"/>
                </a:solidFill>
                <a:latin typeface="Arial"/>
                <a:ea typeface="Arial"/>
                <a:cs typeface="Arial"/>
                <a:sym typeface="Arial"/>
              </a:defRPr>
            </a:lvl1pPr>
          </a:lstStyle>
          <a:p>
            <a:pPr/>
            <a:r>
              <a:t>Linking/Transition Words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Number"/>
          <p:cNvSpPr txBox="1"/>
          <p:nvPr>
            <p:ph type="sldNum" sz="quarter" idx="2"/>
          </p:nvPr>
        </p:nvSpPr>
        <p:spPr>
          <a:xfrm>
            <a:off x="7175398" y="9235016"/>
            <a:ext cx="368504"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62" name="Table 2"/>
          <p:cNvGraphicFramePr/>
          <p:nvPr/>
        </p:nvGraphicFramePr>
        <p:xfrm>
          <a:off x="1159933" y="1892300"/>
          <a:ext cx="5981701" cy="28702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84755"/>
                <a:gridCol w="3997867"/>
              </a:tblGrid>
              <a:tr h="228600">
                <a:tc gridSpan="2">
                  <a:txBody>
                    <a:bodyPr/>
                    <a:lstStyle/>
                    <a:p>
                      <a:pPr algn="l" defTabSz="457200">
                        <a:spcBef>
                          <a:spcPts val="1500"/>
                        </a:spcBef>
                        <a:defRPr sz="1200">
                          <a:solidFill>
                            <a:srgbClr val="777777"/>
                          </a:solidFill>
                          <a:uFill>
                            <a:solidFill>
                              <a:srgbClr val="777777"/>
                            </a:solidFill>
                          </a:uFill>
                          <a:latin typeface="Times New Roman"/>
                          <a:ea typeface="Times New Roman"/>
                          <a:cs typeface="Times New Roman"/>
                          <a:sym typeface="Times New Roman"/>
                        </a:defRPr>
                      </a:pPr>
                      <a:r>
                        <a:t> </a:t>
                      </a:r>
                    </a:p>
                  </a:txBody>
                  <a:tcPr marL="50800" marR="50800" marT="50800" marB="50800" anchor="ctr" anchorCtr="0" horzOverflow="overflow">
                    <a:lnB>
                      <a:solidFill>
                        <a:srgbClr val="DDDDDD"/>
                      </a:solidFill>
                      <a:miter lim="400000"/>
                    </a:lnB>
                    <a:noFill/>
                  </a:tcPr>
                </a:tc>
                <a:tc hMerge="1">
                  <a:tcPr/>
                </a:tc>
              </a:tr>
              <a:tr h="304800">
                <a:tc>
                  <a:txBody>
                    <a:bodyPr/>
                    <a:lstStyle/>
                    <a:p>
                      <a:pPr algn="l" defTabSz="457200">
                        <a:spcBef>
                          <a:spcPts val="1500"/>
                        </a:spcBef>
                        <a:defRPr>
                          <a:uFill>
                            <a:solidFill>
                              <a:srgbClr val="000000"/>
                            </a:solidFill>
                          </a:uFill>
                          <a:latin typeface="Times New Roman"/>
                          <a:ea typeface="Times New Roman"/>
                          <a:cs typeface="Times New Roman"/>
                          <a:sym typeface="Times New Roman"/>
                        </a:defRPr>
                      </a:pPr>
                      <a:r>
                        <a:rPr b="1">
                          <a:solidFill>
                            <a:srgbClr val="9F2241"/>
                          </a:solidFill>
                          <a:uFill>
                            <a:solidFill>
                              <a:srgbClr val="9F2241"/>
                            </a:solidFill>
                          </a:uFill>
                        </a:rPr>
                        <a:t>Conjunction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a:uFill>
                            <a:solidFill>
                              <a:srgbClr val="000000"/>
                            </a:solidFill>
                          </a:uFill>
                          <a:latin typeface="Times New Roman"/>
                          <a:ea typeface="Times New Roman"/>
                          <a:cs typeface="Times New Roman"/>
                          <a:sym typeface="Times New Roman"/>
                        </a:defRPr>
                      </a:pPr>
                      <a:r>
                        <a:rPr b="1">
                          <a:solidFill>
                            <a:srgbClr val="9F2241"/>
                          </a:solidFill>
                          <a:uFill>
                            <a:solidFill>
                              <a:srgbClr val="9F2241"/>
                            </a:solidFill>
                          </a:uFill>
                        </a:rPr>
                        <a:t>Function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for</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a reason to a result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and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equal and similar ideas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nor</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two negative ideas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but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equal but different ideas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or</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two equal choices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yet</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equal and contrasting ideas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Arial"/>
                          <a:ea typeface="Arial"/>
                          <a:cs typeface="Arial"/>
                          <a:sym typeface="Arial"/>
                        </a:defRPr>
                      </a:pPr>
                      <a:r>
                        <a:t>so</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Arial"/>
                          <a:ea typeface="Arial"/>
                          <a:cs typeface="Arial"/>
                          <a:sym typeface="Arial"/>
                        </a:defRPr>
                      </a:pPr>
                      <a:r>
                        <a:t>connects a result to a reason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bl>
          </a:graphicData>
        </a:graphic>
      </p:graphicFrame>
      <p:graphicFrame>
        <p:nvGraphicFramePr>
          <p:cNvPr id="363" name="Table 3"/>
          <p:cNvGraphicFramePr/>
          <p:nvPr/>
        </p:nvGraphicFramePr>
        <p:xfrm>
          <a:off x="1159933" y="5391143"/>
          <a:ext cx="5981701" cy="37973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733824"/>
                <a:gridCol w="2019790"/>
              </a:tblGrid>
              <a:tr h="228600">
                <a:tc gridSpan="2">
                  <a:txBody>
                    <a:bodyPr/>
                    <a:lstStyle/>
                    <a:p>
                      <a:pPr algn="l" defTabSz="457200">
                        <a:spcBef>
                          <a:spcPts val="1500"/>
                        </a:spcBef>
                        <a:defRPr sz="1200">
                          <a:solidFill>
                            <a:srgbClr val="777777"/>
                          </a:solidFill>
                          <a:uFill>
                            <a:solidFill>
                              <a:srgbClr val="777777"/>
                            </a:solidFill>
                          </a:uFill>
                          <a:latin typeface="Times New Roman"/>
                          <a:ea typeface="Times New Roman"/>
                          <a:cs typeface="Times New Roman"/>
                          <a:sym typeface="Times New Roman"/>
                        </a:defRPr>
                      </a:pPr>
                      <a:r>
                        <a:t> </a:t>
                      </a:r>
                    </a:p>
                  </a:txBody>
                  <a:tcPr marL="50800" marR="50800" marT="50800" marB="50800" anchor="ctr" anchorCtr="0" horzOverflow="overflow">
                    <a:lnB>
                      <a:solidFill>
                        <a:srgbClr val="DDDDDD"/>
                      </a:solidFill>
                      <a:miter lim="400000"/>
                    </a:lnB>
                    <a:noFill/>
                  </a:tcPr>
                </a:tc>
                <a:tc hMerge="1">
                  <a:tcPr/>
                </a:tc>
              </a:tr>
              <a:tr h="304800">
                <a:tc>
                  <a:txBody>
                    <a:bodyPr/>
                    <a:lstStyle/>
                    <a:p>
                      <a:pPr algn="l" defTabSz="457200">
                        <a:spcBef>
                          <a:spcPts val="1500"/>
                        </a:spcBef>
                        <a:defRPr b="1">
                          <a:uFill>
                            <a:solidFill>
                              <a:srgbClr val="000000"/>
                            </a:solidFill>
                          </a:uFill>
                          <a:latin typeface="Times New Roman"/>
                          <a:ea typeface="Times New Roman"/>
                          <a:cs typeface="Times New Roman"/>
                          <a:sym typeface="Times New Roman"/>
                        </a:defRPr>
                      </a:pPr>
                      <a:r>
                        <a:rPr>
                          <a:solidFill>
                            <a:srgbClr val="9F2241"/>
                          </a:solidFill>
                          <a:uFill>
                            <a:solidFill>
                              <a:srgbClr val="9F2241"/>
                            </a:solidFill>
                          </a:uFill>
                        </a:rPr>
                        <a:t>Instead of ...</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b="1">
                          <a:uFill>
                            <a:solidFill>
                              <a:srgbClr val="000000"/>
                            </a:solidFill>
                          </a:uFill>
                          <a:latin typeface="Times New Roman"/>
                          <a:ea typeface="Times New Roman"/>
                          <a:cs typeface="Times New Roman"/>
                          <a:sym typeface="Times New Roman"/>
                        </a:defRPr>
                      </a:pPr>
                      <a:r>
                        <a:rPr>
                          <a:solidFill>
                            <a:srgbClr val="9F2241"/>
                          </a:solidFill>
                          <a:uFill>
                            <a:solidFill>
                              <a:srgbClr val="9F2241"/>
                            </a:solidFill>
                          </a:uFill>
                        </a:rPr>
                        <a:t>Use ...</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employed the use of </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used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basic fundamentals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fundamentals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alternative choices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alternatives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in as few words as possible</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concisely</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look into</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investigate</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put on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gained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turned down</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rejected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got better</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improved</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hit and miss</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erratic</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r h="254000">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in spite of</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c>
                  <a:txBody>
                    <a:bodyPr/>
                    <a:lstStyle/>
                    <a:p>
                      <a:pPr algn="l" defTabSz="457200">
                        <a:spcBef>
                          <a:spcPts val="1500"/>
                        </a:spcBef>
                        <a:defRPr sz="1400">
                          <a:uFill>
                            <a:solidFill>
                              <a:srgbClr val="000000"/>
                            </a:solidFill>
                          </a:uFill>
                          <a:latin typeface="Times New Roman"/>
                          <a:ea typeface="Times New Roman"/>
                          <a:cs typeface="Times New Roman"/>
                          <a:sym typeface="Times New Roman"/>
                        </a:defRPr>
                      </a:pPr>
                      <a:r>
                        <a:rPr>
                          <a:latin typeface="Arial"/>
                          <a:ea typeface="Arial"/>
                          <a:cs typeface="Arial"/>
                          <a:sym typeface="Arial"/>
                        </a:rPr>
                        <a:t>although</a:t>
                      </a:r>
                    </a:p>
                  </a:txBody>
                  <a:tcPr marL="50800" marR="50800" marT="50800" marB="50800" anchor="t" anchorCtr="0" horzOverflow="overflow">
                    <a:lnL>
                      <a:solidFill>
                        <a:srgbClr val="DDDDDD"/>
                      </a:solidFill>
                      <a:miter lim="400000"/>
                    </a:lnL>
                    <a:lnR>
                      <a:solidFill>
                        <a:srgbClr val="DDDDDD"/>
                      </a:solidFill>
                      <a:miter lim="400000"/>
                    </a:lnR>
                    <a:lnT>
                      <a:solidFill>
                        <a:srgbClr val="DDDDDD"/>
                      </a:solidFill>
                      <a:miter lim="400000"/>
                    </a:lnT>
                    <a:lnB>
                      <a:solidFill>
                        <a:srgbClr val="DDDDDD"/>
                      </a:solidFill>
                      <a:miter lim="400000"/>
                    </a:lnB>
                    <a:noFill/>
                  </a:tcPr>
                </a:tc>
              </a:tr>
            </a:tbl>
          </a:graphicData>
        </a:graphic>
      </p:graphicFrame>
      <p:sp>
        <p:nvSpPr>
          <p:cNvPr id="364" name="Conciseness / redundant words…"/>
          <p:cNvSpPr txBox="1"/>
          <p:nvPr/>
        </p:nvSpPr>
        <p:spPr>
          <a:xfrm>
            <a:off x="1159933" y="4858012"/>
            <a:ext cx="5222491" cy="816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uFill>
                  <a:solidFill>
                    <a:srgbClr val="000000"/>
                  </a:solidFill>
                </a:uFill>
                <a:latin typeface="Calibri"/>
                <a:ea typeface="Calibri"/>
                <a:cs typeface="Calibri"/>
                <a:sym typeface="Calibri"/>
              </a:defRPr>
            </a:pPr>
            <a:r>
              <a:rPr b="1" sz="2000">
                <a:solidFill>
                  <a:srgbClr val="FFFFFF"/>
                </a:solidFill>
                <a:uFill>
                  <a:solidFill>
                    <a:srgbClr val="FFFFFF"/>
                  </a:solidFill>
                </a:uFill>
                <a:latin typeface="Arial"/>
                <a:ea typeface="Arial"/>
                <a:cs typeface="Arial"/>
                <a:sym typeface="Arial"/>
              </a:rPr>
              <a:t>Conciseness / redundant words</a:t>
            </a:r>
            <a:endParaRPr b="1" sz="2000">
              <a:solidFill>
                <a:srgbClr val="FFFFFF"/>
              </a:solidFill>
              <a:uFill>
                <a:solidFill>
                  <a:srgbClr val="FFFFFF"/>
                </a:solidFill>
              </a:uFill>
              <a:latin typeface="Arial"/>
              <a:ea typeface="Arial"/>
              <a:cs typeface="Arial"/>
              <a:sym typeface="Arial"/>
            </a:endParaRPr>
          </a:p>
          <a:p>
            <a:pPr algn="l" defTabSz="457200">
              <a:defRPr b="1" sz="1400">
                <a:solidFill>
                  <a:srgbClr val="9F2241"/>
                </a:solidFill>
                <a:uFill>
                  <a:solidFill>
                    <a:srgbClr val="9F2241"/>
                  </a:solidFill>
                </a:uFill>
                <a:latin typeface="Arial"/>
                <a:ea typeface="Arial"/>
                <a:cs typeface="Arial"/>
                <a:sym typeface="Arial"/>
              </a:defRPr>
            </a:pPr>
          </a:p>
          <a:p>
            <a:pPr algn="l" defTabSz="457200">
              <a:defRPr sz="1200">
                <a:uFill>
                  <a:solidFill>
                    <a:srgbClr val="000000"/>
                  </a:solidFill>
                </a:uFill>
                <a:latin typeface="Calibri"/>
                <a:ea typeface="Calibri"/>
                <a:cs typeface="Calibri"/>
                <a:sym typeface="Calibri"/>
              </a:defRPr>
            </a:pPr>
            <a:r>
              <a:rPr b="1" sz="1400">
                <a:solidFill>
                  <a:srgbClr val="9F2241"/>
                </a:solidFill>
                <a:uFill>
                  <a:solidFill>
                    <a:srgbClr val="9F2241"/>
                  </a:solidFill>
                </a:uFill>
                <a:latin typeface="Arial"/>
                <a:ea typeface="Arial"/>
                <a:cs typeface="Arial"/>
                <a:sym typeface="Arial"/>
              </a:rPr>
              <a:t>Replacing phrases with a single word</a:t>
            </a:r>
            <a:r>
              <a:rPr b="1" sz="1400">
                <a:solidFill>
                  <a:srgbClr val="9F2241"/>
                </a:solidFill>
                <a:uFill>
                  <a:solidFill>
                    <a:srgbClr val="9F2241"/>
                  </a:solidFill>
                </a:uFill>
                <a:latin typeface="Arial"/>
                <a:ea typeface="Arial"/>
                <a:cs typeface="Arial"/>
                <a:sym typeface="Arial"/>
              </a:rPr>
              <a:t> </a:t>
            </a:r>
            <a:r>
              <a:rPr b="1" sz="1400">
                <a:solidFill>
                  <a:srgbClr val="9F2241"/>
                </a:solidFill>
                <a:uFill>
                  <a:solidFill>
                    <a:srgbClr val="9F2241"/>
                  </a:solidFill>
                </a:uFill>
                <a:latin typeface="Arial"/>
                <a:ea typeface="Arial"/>
                <a:cs typeface="Arial"/>
                <a:sym typeface="Arial"/>
              </a:rPr>
              <a:t>which mean</a:t>
            </a:r>
            <a:r>
              <a:rPr b="1" sz="1400">
                <a:solidFill>
                  <a:srgbClr val="9F2241"/>
                </a:solidFill>
                <a:uFill>
                  <a:solidFill>
                    <a:srgbClr val="9F2241"/>
                  </a:solidFill>
                </a:uFill>
                <a:latin typeface="Arial"/>
                <a:ea typeface="Arial"/>
                <a:cs typeface="Arial"/>
                <a:sym typeface="Arial"/>
              </a:rPr>
              <a:t> </a:t>
            </a:r>
            <a:r>
              <a:rPr b="1" sz="1400">
                <a:solidFill>
                  <a:srgbClr val="9F2241"/>
                </a:solidFill>
                <a:uFill>
                  <a:solidFill>
                    <a:srgbClr val="9F2241"/>
                  </a:solidFill>
                </a:uFill>
                <a:latin typeface="Arial"/>
                <a:ea typeface="Arial"/>
                <a:cs typeface="Arial"/>
                <a:sym typeface="Arial"/>
              </a:rPr>
              <a:t>the same.</a:t>
            </a:r>
          </a:p>
        </p:txBody>
      </p:sp>
      <p:sp>
        <p:nvSpPr>
          <p:cNvPr id="365" name="Linking words: conjunctions…"/>
          <p:cNvSpPr txBox="1"/>
          <p:nvPr/>
        </p:nvSpPr>
        <p:spPr>
          <a:xfrm>
            <a:off x="1159933" y="1079762"/>
            <a:ext cx="5350820" cy="11975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200">
                <a:uFill>
                  <a:solidFill>
                    <a:srgbClr val="000000"/>
                  </a:solidFill>
                </a:uFill>
                <a:latin typeface="Calibri"/>
                <a:ea typeface="Calibri"/>
                <a:cs typeface="Calibri"/>
                <a:sym typeface="Calibri"/>
              </a:defRPr>
            </a:pPr>
            <a:r>
              <a:rPr b="1" sz="1800">
                <a:solidFill>
                  <a:srgbClr val="FFFFFF"/>
                </a:solidFill>
                <a:uFill>
                  <a:solidFill>
                    <a:srgbClr val="FFFFFF"/>
                  </a:solidFill>
                </a:uFill>
                <a:latin typeface="Arial"/>
                <a:ea typeface="Arial"/>
                <a:cs typeface="Arial"/>
                <a:sym typeface="Arial"/>
              </a:rPr>
              <a:t>Linking words: conjunctions</a:t>
            </a:r>
            <a:endParaRPr b="1" sz="1800">
              <a:solidFill>
                <a:srgbClr val="FFFFFF"/>
              </a:solidFill>
              <a:uFill>
                <a:solidFill>
                  <a:srgbClr val="FFFFFF"/>
                </a:solidFill>
              </a:uFill>
              <a:latin typeface="Arial"/>
              <a:ea typeface="Arial"/>
              <a:cs typeface="Arial"/>
              <a:sym typeface="Arial"/>
            </a:endParaRPr>
          </a:p>
          <a:p>
            <a:pPr algn="l" defTabSz="457200">
              <a:defRPr sz="1400">
                <a:solidFill>
                  <a:srgbClr val="333333"/>
                </a:solidFill>
                <a:uFill>
                  <a:solidFill>
                    <a:srgbClr val="333333"/>
                  </a:solidFill>
                </a:uFill>
                <a:latin typeface="Arial"/>
                <a:ea typeface="Arial"/>
                <a:cs typeface="Arial"/>
                <a:sym typeface="Arial"/>
              </a:defRPr>
            </a:pPr>
          </a:p>
          <a:p>
            <a:pPr algn="l" defTabSz="457200">
              <a:defRPr sz="1200">
                <a:uFill>
                  <a:solidFill>
                    <a:srgbClr val="000000"/>
                  </a:solidFill>
                </a:uFill>
                <a:latin typeface="Calibri"/>
                <a:ea typeface="Calibri"/>
                <a:cs typeface="Calibri"/>
                <a:sym typeface="Calibri"/>
              </a:defRPr>
            </a:pPr>
            <a:r>
              <a:rPr sz="1400">
                <a:solidFill>
                  <a:srgbClr val="333333"/>
                </a:solidFill>
                <a:uFill>
                  <a:solidFill>
                    <a:srgbClr val="333333"/>
                  </a:solidFill>
                </a:uFill>
                <a:latin typeface="Arial"/>
                <a:ea typeface="Arial"/>
                <a:cs typeface="Arial"/>
                <a:sym typeface="Arial"/>
              </a:rPr>
              <a:t>Linking words</a:t>
            </a:r>
            <a:r>
              <a:rPr sz="1400">
                <a:solidFill>
                  <a:srgbClr val="333333"/>
                </a:solidFill>
                <a:uFill>
                  <a:solidFill>
                    <a:srgbClr val="333333"/>
                  </a:solidFill>
                </a:uFill>
                <a:latin typeface="Arial"/>
                <a:ea typeface="Arial"/>
                <a:cs typeface="Arial"/>
                <a:sym typeface="Arial"/>
              </a:rPr>
              <a:t> </a:t>
            </a:r>
            <a:r>
              <a:rPr b="1" sz="1400">
                <a:solidFill>
                  <a:srgbClr val="333333"/>
                </a:solidFill>
                <a:uFill>
                  <a:solidFill>
                    <a:srgbClr val="333333"/>
                  </a:solidFill>
                </a:uFill>
                <a:latin typeface="Arial"/>
                <a:ea typeface="Arial"/>
                <a:cs typeface="Arial"/>
                <a:sym typeface="Arial"/>
              </a:rPr>
              <a:t>within a sentence</a:t>
            </a:r>
            <a:r>
              <a:rPr sz="1400">
                <a:solidFill>
                  <a:srgbClr val="333333"/>
                </a:solidFill>
                <a:uFill>
                  <a:solidFill>
                    <a:srgbClr val="333333"/>
                  </a:solidFill>
                </a:uFill>
                <a:latin typeface="Arial"/>
                <a:ea typeface="Arial"/>
                <a:cs typeface="Arial"/>
                <a:sym typeface="Arial"/>
              </a:rPr>
              <a:t> </a:t>
            </a:r>
            <a:r>
              <a:rPr sz="1400">
                <a:solidFill>
                  <a:srgbClr val="333333"/>
                </a:solidFill>
                <a:uFill>
                  <a:solidFill>
                    <a:srgbClr val="333333"/>
                  </a:solidFill>
                </a:uFill>
                <a:latin typeface="Arial"/>
                <a:ea typeface="Arial"/>
                <a:cs typeface="Arial"/>
                <a:sym typeface="Arial"/>
              </a:rPr>
              <a:t>are referred to as coordinating conjunctions.</a:t>
            </a:r>
            <a:r>
              <a:rPr sz="1400">
                <a:solidFill>
                  <a:srgbClr val="333333"/>
                </a:solidFill>
                <a:uFill>
                  <a:solidFill>
                    <a:srgbClr val="333333"/>
                  </a:solidFill>
                </a:uFill>
                <a:latin typeface="Arial"/>
                <a:ea typeface="Arial"/>
                <a:cs typeface="Arial"/>
                <a:sym typeface="Arial"/>
              </a:rPr>
              <a:t>  </a:t>
            </a:r>
            <a:r>
              <a:rPr sz="1400">
                <a:solidFill>
                  <a:srgbClr val="333333"/>
                </a:solidFill>
                <a:uFill>
                  <a:solidFill>
                    <a:srgbClr val="333333"/>
                  </a:solidFill>
                </a:uFill>
                <a:latin typeface="Arial"/>
                <a:ea typeface="Arial"/>
                <a:cs typeface="Arial"/>
                <a:sym typeface="Arial"/>
              </a:rPr>
              <a:t>Do not worry about the term: think about the function.</a:t>
            </a:r>
          </a:p>
        </p:txBody>
      </p:sp>
      <p:sp>
        <p:nvSpPr>
          <p:cNvPr id="366" name="Linking/Transition Words…"/>
          <p:cNvSpPr txBox="1"/>
          <p:nvPr/>
        </p:nvSpPr>
        <p:spPr>
          <a:xfrm>
            <a:off x="6925733" y="1943228"/>
            <a:ext cx="5350819" cy="38772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900">
                <a:uFill>
                  <a:solidFill>
                    <a:srgbClr val="000000"/>
                  </a:solidFill>
                </a:uFill>
                <a:latin typeface="Calibri"/>
                <a:ea typeface="Calibri"/>
                <a:cs typeface="Calibri"/>
                <a:sym typeface="Calibri"/>
              </a:defRPr>
            </a:pPr>
            <a:r>
              <a:rPr b="1">
                <a:solidFill>
                  <a:srgbClr val="FFFFFF"/>
                </a:solidFill>
                <a:uFill>
                  <a:solidFill>
                    <a:srgbClr val="FFFFFF"/>
                  </a:solidFill>
                </a:uFill>
                <a:latin typeface="Arial"/>
                <a:ea typeface="Arial"/>
                <a:cs typeface="Arial"/>
                <a:sym typeface="Arial"/>
              </a:rPr>
              <a:t>Linking/Transition Words</a:t>
            </a:r>
            <a:endParaRPr b="1" sz="1800">
              <a:solidFill>
                <a:srgbClr val="FFFFFF"/>
              </a:solidFill>
              <a:uFill>
                <a:solidFill>
                  <a:srgbClr val="FFFFFF"/>
                </a:solidFill>
              </a:uFill>
              <a:latin typeface="Arial"/>
              <a:ea typeface="Arial"/>
              <a:cs typeface="Arial"/>
              <a:sym typeface="Arial"/>
            </a:endParaRPr>
          </a:p>
          <a:p>
            <a:pPr algn="l" defTabSz="457200">
              <a:spcBef>
                <a:spcPts val="700"/>
              </a:spcBef>
              <a:defRPr sz="1400">
                <a:solidFill>
                  <a:srgbClr val="333333"/>
                </a:solidFill>
                <a:uFill>
                  <a:solidFill>
                    <a:srgbClr val="333333"/>
                  </a:solidFill>
                </a:uFill>
                <a:latin typeface="Arial"/>
                <a:ea typeface="Arial"/>
                <a:cs typeface="Arial"/>
                <a:sym typeface="Arial"/>
              </a:defRPr>
            </a:pPr>
          </a:p>
          <a:p>
            <a:pPr algn="l" defTabSz="457200">
              <a:spcBef>
                <a:spcPts val="700"/>
              </a:spcBef>
              <a:defRPr sz="2400">
                <a:uFill>
                  <a:solidFill>
                    <a:srgbClr val="000000"/>
                  </a:solidFill>
                </a:uFill>
                <a:latin typeface="Times New Roman"/>
                <a:ea typeface="Times New Roman"/>
                <a:cs typeface="Times New Roman"/>
                <a:sym typeface="Times New Roman"/>
              </a:defRPr>
            </a:pPr>
            <a:r>
              <a:rPr>
                <a:solidFill>
                  <a:srgbClr val="333333"/>
                </a:solidFill>
                <a:uFill>
                  <a:solidFill>
                    <a:srgbClr val="333333"/>
                  </a:solidFill>
                </a:uFill>
              </a:rPr>
              <a:t>Transitions link one main idea to another separated by a semi-colon or full-stop.</a:t>
            </a:r>
            <a:r>
              <a:rPr>
                <a:solidFill>
                  <a:srgbClr val="333333"/>
                </a:solidFill>
                <a:uFill>
                  <a:solidFill>
                    <a:srgbClr val="333333"/>
                  </a:solidFill>
                </a:uFill>
              </a:rPr>
              <a:t>  </a:t>
            </a:r>
            <a:r>
              <a:rPr>
                <a:solidFill>
                  <a:srgbClr val="333333"/>
                </a:solidFill>
                <a:uFill>
                  <a:solidFill>
                    <a:srgbClr val="333333"/>
                  </a:solidFill>
                </a:uFill>
              </a:rPr>
              <a:t>When the transition word is at the beginning of the sentence, it should be followed by a comma:</a:t>
            </a:r>
            <a:endParaRPr>
              <a:solidFill>
                <a:srgbClr val="333333"/>
              </a:solidFill>
              <a:uFill>
                <a:solidFill>
                  <a:srgbClr val="333333"/>
                </a:solidFill>
              </a:uFill>
            </a:endParaRPr>
          </a:p>
          <a:p>
            <a:pPr algn="l" defTabSz="457200">
              <a:defRPr sz="2400">
                <a:uFill>
                  <a:solidFill>
                    <a:srgbClr val="000000"/>
                  </a:solidFill>
                </a:uFill>
                <a:latin typeface="Times New Roman"/>
                <a:ea typeface="Times New Roman"/>
                <a:cs typeface="Times New Roman"/>
                <a:sym typeface="Times New Roman"/>
              </a:defRPr>
            </a:pPr>
            <a:r>
              <a:rPr>
                <a:solidFill>
                  <a:srgbClr val="333333"/>
                </a:solidFill>
                <a:uFill>
                  <a:solidFill>
                    <a:srgbClr val="333333"/>
                  </a:solidFill>
                </a:uFill>
              </a:rPr>
              <a:t>Among other functions, they can signal cause and effect or sequencing (see examples in the table).</a:t>
            </a:r>
            <a:endParaRPr sz="1400">
              <a:solidFill>
                <a:srgbClr val="333333"/>
              </a:solidFill>
              <a:uFill>
                <a:solidFill>
                  <a:srgbClr val="333333"/>
                </a:solidFill>
              </a:uFill>
              <a:latin typeface="Arial"/>
              <a:ea typeface="Arial"/>
              <a:cs typeface="Arial"/>
              <a:sym typeface="Arial"/>
            </a:endParaR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Rounded Rectangle"/>
          <p:cNvSpPr/>
          <p:nvPr/>
        </p:nvSpPr>
        <p:spPr>
          <a:xfrm>
            <a:off x="2382977" y="1587500"/>
            <a:ext cx="8026401" cy="5635625"/>
          </a:xfrm>
          <a:prstGeom prst="roundRect">
            <a:avLst>
              <a:gd name="adj" fmla="val 15000"/>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369" name="Effective Writing"/>
          <p:cNvSpPr txBox="1"/>
          <p:nvPr/>
        </p:nvSpPr>
        <p:spPr>
          <a:xfrm>
            <a:off x="3570299" y="2043639"/>
            <a:ext cx="5651755" cy="10096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rgbClr val="FFFFFF"/>
                </a:solidFill>
                <a:latin typeface="Optima"/>
                <a:ea typeface="Optima"/>
                <a:cs typeface="Optima"/>
                <a:sym typeface="Optima"/>
              </a:defRPr>
            </a:lvl1pPr>
          </a:lstStyle>
          <a:p>
            <a:pPr/>
            <a:r>
              <a:t>Effective Writing</a:t>
            </a:r>
          </a:p>
        </p:txBody>
      </p:sp>
      <p:sp>
        <p:nvSpPr>
          <p:cNvPr id="370" name="Principles…"/>
          <p:cNvSpPr txBox="1"/>
          <p:nvPr/>
        </p:nvSpPr>
        <p:spPr>
          <a:xfrm>
            <a:off x="3706697" y="3775072"/>
            <a:ext cx="5378959" cy="2863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solidFill>
                  <a:srgbClr val="FFFC79"/>
                </a:solidFill>
                <a:latin typeface="Optima"/>
                <a:ea typeface="Optima"/>
                <a:cs typeface="Optima"/>
                <a:sym typeface="Optima"/>
              </a:defRPr>
            </a:pPr>
            <a:r>
              <a:t>Principles</a:t>
            </a:r>
          </a:p>
          <a:p>
            <a:pPr>
              <a:defRPr b="1" i="1" sz="6000">
                <a:solidFill>
                  <a:srgbClr val="FFFC79"/>
                </a:solidFill>
                <a:latin typeface="Optima"/>
                <a:ea typeface="Optima"/>
                <a:cs typeface="Optima"/>
                <a:sym typeface="Optima"/>
              </a:defRPr>
            </a:pPr>
            <a:r>
              <a:t>and</a:t>
            </a:r>
          </a:p>
          <a:p>
            <a:pPr>
              <a:defRPr b="1" i="1" sz="6000">
                <a:solidFill>
                  <a:srgbClr val="FFFC79"/>
                </a:solidFill>
                <a:latin typeface="Optima"/>
                <a:ea typeface="Optima"/>
                <a:cs typeface="Optima"/>
                <a:sym typeface="Optima"/>
              </a:defRPr>
            </a:pPr>
            <a:r>
              <a:t>Major Concepts</a:t>
            </a:r>
          </a:p>
        </p:txBody>
      </p:sp>
      <p:sp>
        <p:nvSpPr>
          <p:cNvPr id="371"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Two Major Purposes of Communication"/>
          <p:cNvSpPr/>
          <p:nvPr/>
        </p:nvSpPr>
        <p:spPr>
          <a:xfrm>
            <a:off x="2377948" y="539113"/>
            <a:ext cx="7918705" cy="648974"/>
          </a:xfrm>
          <a:prstGeom prst="rect">
            <a:avLst/>
          </a:prstGeom>
          <a:gradFill>
            <a:gsLst>
              <a:gs pos="0">
                <a:schemeClr val="accent1">
                  <a:satOff val="-3355"/>
                  <a:lumOff val="26614"/>
                </a:schemeClr>
              </a:gs>
              <a:gs pos="100000">
                <a:schemeClr val="accent1"/>
              </a:gs>
            </a:gsLst>
            <a:lin ang="4726729"/>
          </a:gra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Optima"/>
                <a:ea typeface="Optima"/>
                <a:cs typeface="Optima"/>
                <a:sym typeface="Optima"/>
              </a:defRPr>
            </a:lvl1pPr>
          </a:lstStyle>
          <a:p>
            <a:pPr/>
            <a:r>
              <a:t>Two Major Purposes of Communication</a:t>
            </a:r>
          </a:p>
        </p:txBody>
      </p:sp>
      <p:sp>
        <p:nvSpPr>
          <p:cNvPr id="374" name="To inform"/>
          <p:cNvSpPr/>
          <p:nvPr/>
        </p:nvSpPr>
        <p:spPr>
          <a:xfrm>
            <a:off x="2127313" y="1576068"/>
            <a:ext cx="1942974" cy="624209"/>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solidFill>
                  <a:srgbClr val="FFE88D"/>
                </a:solidFill>
                <a:latin typeface="Optima"/>
                <a:ea typeface="Optima"/>
                <a:cs typeface="Optima"/>
                <a:sym typeface="Optima"/>
              </a:defRPr>
            </a:lvl1pPr>
          </a:lstStyle>
          <a:p>
            <a:pPr/>
            <a:r>
              <a:t>To inform</a:t>
            </a:r>
          </a:p>
        </p:txBody>
      </p:sp>
      <p:sp>
        <p:nvSpPr>
          <p:cNvPr id="375" name="To affect"/>
          <p:cNvSpPr/>
          <p:nvPr/>
        </p:nvSpPr>
        <p:spPr>
          <a:xfrm>
            <a:off x="7142607" y="1576068"/>
            <a:ext cx="1742187" cy="624209"/>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solidFill>
                  <a:srgbClr val="FFE88D"/>
                </a:solidFill>
                <a:latin typeface="Optima"/>
                <a:ea typeface="Optima"/>
                <a:cs typeface="Optima"/>
                <a:sym typeface="Optima"/>
              </a:defRPr>
            </a:lvl1pPr>
          </a:lstStyle>
          <a:p>
            <a:pPr/>
            <a:r>
              <a:t>To affect</a:t>
            </a:r>
          </a:p>
        </p:txBody>
      </p:sp>
      <p:sp>
        <p:nvSpPr>
          <p:cNvPr id="376" name="Reason…"/>
          <p:cNvSpPr txBox="1"/>
          <p:nvPr/>
        </p:nvSpPr>
        <p:spPr>
          <a:xfrm>
            <a:off x="2152412" y="2251709"/>
            <a:ext cx="4332429" cy="525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96333" indent="-296333" algn="l">
              <a:buSzPct val="75000"/>
              <a:buChar char="•"/>
              <a:defRPr sz="2400">
                <a:latin typeface="Optima"/>
                <a:ea typeface="Optima"/>
                <a:cs typeface="Optima"/>
                <a:sym typeface="Optima"/>
              </a:defRPr>
            </a:pPr>
            <a:r>
              <a:t>Reason</a:t>
            </a:r>
          </a:p>
          <a:p>
            <a:pPr marL="296333" indent="-296333" algn="l">
              <a:buSzPct val="75000"/>
              <a:buChar char="•"/>
              <a:defRPr sz="2400">
                <a:latin typeface="Optima"/>
                <a:ea typeface="Optima"/>
                <a:cs typeface="Optima"/>
                <a:sym typeface="Optima"/>
              </a:defRPr>
            </a:pPr>
            <a:r>
              <a:t>Logic</a:t>
            </a:r>
          </a:p>
          <a:p>
            <a:pPr marL="296333" indent="-296333" algn="l">
              <a:buSzPct val="75000"/>
              <a:buChar char="•"/>
              <a:defRPr sz="2400">
                <a:latin typeface="Optima"/>
                <a:ea typeface="Optima"/>
                <a:cs typeface="Optima"/>
                <a:sym typeface="Optima"/>
              </a:defRPr>
            </a:pPr>
            <a:r>
              <a:t>Data</a:t>
            </a:r>
          </a:p>
          <a:p>
            <a:pPr marL="296333" indent="-296333" algn="l">
              <a:buSzPct val="75000"/>
              <a:buChar char="•"/>
              <a:defRPr sz="2400">
                <a:latin typeface="Optima"/>
                <a:ea typeface="Optima"/>
                <a:cs typeface="Optima"/>
                <a:sym typeface="Optima"/>
              </a:defRPr>
            </a:pPr>
            <a:r>
              <a:t>Statistics</a:t>
            </a:r>
          </a:p>
          <a:p>
            <a:pPr marL="296333" indent="-296333" algn="l">
              <a:buSzPct val="75000"/>
              <a:buChar char="•"/>
              <a:defRPr sz="2400">
                <a:latin typeface="Optima"/>
                <a:ea typeface="Optima"/>
                <a:cs typeface="Optima"/>
                <a:sym typeface="Optima"/>
              </a:defRPr>
            </a:pPr>
            <a:r>
              <a:t>Numbers</a:t>
            </a:r>
          </a:p>
          <a:p>
            <a:pPr marL="296333" indent="-296333" algn="l">
              <a:buSzPct val="75000"/>
              <a:buChar char="•"/>
              <a:defRPr sz="2400">
                <a:latin typeface="Optima"/>
                <a:ea typeface="Optima"/>
                <a:cs typeface="Optima"/>
                <a:sym typeface="Optima"/>
              </a:defRPr>
            </a:pPr>
            <a:r>
              <a:t>Measurements</a:t>
            </a:r>
          </a:p>
          <a:p>
            <a:pPr marL="296333" indent="-296333" algn="l">
              <a:buSzPct val="75000"/>
              <a:buChar char="•"/>
              <a:defRPr sz="2400">
                <a:latin typeface="Optima"/>
                <a:ea typeface="Optima"/>
                <a:cs typeface="Optima"/>
                <a:sym typeface="Optima"/>
              </a:defRPr>
            </a:pPr>
            <a:r>
              <a:t>“The Head”</a:t>
            </a:r>
          </a:p>
          <a:p>
            <a:pPr marL="296333" indent="-296333" algn="l">
              <a:buSzPct val="75000"/>
              <a:buChar char="•"/>
              <a:defRPr sz="2400">
                <a:latin typeface="Optima"/>
                <a:ea typeface="Optima"/>
                <a:cs typeface="Optima"/>
                <a:sym typeface="Optima"/>
              </a:defRPr>
            </a:pPr>
            <a:r>
              <a:t>No judgments</a:t>
            </a:r>
          </a:p>
          <a:p>
            <a:pPr marL="296333" indent="-296333" algn="l">
              <a:buSzPct val="75000"/>
              <a:buChar char="•"/>
              <a:defRPr sz="2400">
                <a:latin typeface="Optima"/>
                <a:ea typeface="Optima"/>
                <a:cs typeface="Optima"/>
                <a:sym typeface="Optima"/>
              </a:defRPr>
            </a:pPr>
            <a:r>
              <a:t>Adjective and adverb free</a:t>
            </a:r>
          </a:p>
          <a:p>
            <a:pPr marL="296333" indent="-296333" algn="l">
              <a:buSzPct val="75000"/>
              <a:buChar char="•"/>
              <a:defRPr sz="2400">
                <a:latin typeface="Optima"/>
                <a:ea typeface="Optima"/>
                <a:cs typeface="Optima"/>
                <a:sym typeface="Optima"/>
              </a:defRPr>
            </a:pPr>
            <a:r>
              <a:t>No inferences</a:t>
            </a:r>
          </a:p>
          <a:p>
            <a:pPr marL="296333" indent="-296333" algn="l">
              <a:buSzPct val="75000"/>
              <a:buChar char="•"/>
              <a:defRPr sz="2400">
                <a:latin typeface="Optima"/>
                <a:ea typeface="Optima"/>
                <a:cs typeface="Optima"/>
                <a:sym typeface="Optima"/>
              </a:defRPr>
            </a:pPr>
            <a:r>
              <a:t>No figures of speech</a:t>
            </a:r>
          </a:p>
          <a:p>
            <a:pPr marL="296333" indent="-296333" algn="l">
              <a:buSzPct val="75000"/>
              <a:buChar char="•"/>
              <a:defRPr sz="2400">
                <a:latin typeface="Optima"/>
                <a:ea typeface="Optima"/>
                <a:cs typeface="Optima"/>
                <a:sym typeface="Optima"/>
              </a:defRPr>
            </a:pPr>
            <a:r>
              <a:t>No poetic language</a:t>
            </a:r>
          </a:p>
          <a:p>
            <a:pPr algn="l">
              <a:defRPr sz="2400">
                <a:latin typeface="Optima"/>
                <a:ea typeface="Optima"/>
                <a:cs typeface="Optima"/>
                <a:sym typeface="Optima"/>
              </a:defRPr>
            </a:pPr>
          </a:p>
          <a:p>
            <a:pPr algn="l">
              <a:defRPr sz="2400">
                <a:latin typeface="Optima"/>
                <a:ea typeface="Optima"/>
                <a:cs typeface="Optima"/>
                <a:sym typeface="Optima"/>
              </a:defRPr>
            </a:pPr>
            <a:r>
              <a:t>10%-15% of all communication</a:t>
            </a:r>
          </a:p>
        </p:txBody>
      </p:sp>
      <p:sp>
        <p:nvSpPr>
          <p:cNvPr id="377" name="Feeling…"/>
          <p:cNvSpPr txBox="1"/>
          <p:nvPr/>
        </p:nvSpPr>
        <p:spPr>
          <a:xfrm>
            <a:off x="7181612" y="2196781"/>
            <a:ext cx="4791457" cy="59867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p>
            <a:pPr marL="296333" indent="-296333" algn="l">
              <a:buSzPct val="75000"/>
              <a:buChar char="•"/>
              <a:defRPr sz="2400">
                <a:latin typeface="Optima"/>
                <a:ea typeface="Optima"/>
                <a:cs typeface="Optima"/>
                <a:sym typeface="Optima"/>
              </a:defRPr>
            </a:pPr>
            <a:r>
              <a:t>Feeling</a:t>
            </a:r>
          </a:p>
          <a:p>
            <a:pPr marL="296333" indent="-296333" algn="l">
              <a:buSzPct val="75000"/>
              <a:buChar char="•"/>
              <a:defRPr sz="2400">
                <a:latin typeface="Optima"/>
                <a:ea typeface="Optima"/>
                <a:cs typeface="Optima"/>
                <a:sym typeface="Optima"/>
              </a:defRPr>
            </a:pPr>
            <a:r>
              <a:t>Emotion</a:t>
            </a:r>
          </a:p>
          <a:p>
            <a:pPr marL="296333" indent="-296333" algn="l">
              <a:buSzPct val="75000"/>
              <a:buChar char="•"/>
              <a:defRPr sz="2400">
                <a:latin typeface="Optima"/>
                <a:ea typeface="Optima"/>
                <a:cs typeface="Optima"/>
                <a:sym typeface="Optima"/>
              </a:defRPr>
            </a:pPr>
            <a:r>
              <a:t>Intuition</a:t>
            </a:r>
          </a:p>
          <a:p>
            <a:pPr marL="296333" indent="-296333" algn="l">
              <a:buSzPct val="75000"/>
              <a:buChar char="•"/>
              <a:defRPr sz="2400">
                <a:latin typeface="Optima"/>
                <a:ea typeface="Optima"/>
                <a:cs typeface="Optima"/>
                <a:sym typeface="Optima"/>
              </a:defRPr>
            </a:pPr>
            <a:r>
              <a:t>“Illogic”</a:t>
            </a:r>
          </a:p>
          <a:p>
            <a:pPr marL="296333" indent="-296333" algn="l">
              <a:buSzPct val="75000"/>
              <a:buChar char="•"/>
              <a:defRPr sz="2400">
                <a:latin typeface="Optima"/>
                <a:ea typeface="Optima"/>
                <a:cs typeface="Optima"/>
                <a:sym typeface="Optima"/>
              </a:defRPr>
            </a:pPr>
            <a:r>
              <a:t>“The Heart”</a:t>
            </a:r>
          </a:p>
          <a:p>
            <a:pPr marL="296333" indent="-296333" algn="l">
              <a:buSzPct val="75000"/>
              <a:buChar char="•"/>
              <a:defRPr sz="2400">
                <a:latin typeface="Optima"/>
                <a:ea typeface="Optima"/>
                <a:cs typeface="Optima"/>
                <a:sym typeface="Optima"/>
              </a:defRPr>
            </a:pPr>
            <a:r>
              <a:t>Colorful, descriptive</a:t>
            </a:r>
          </a:p>
          <a:p>
            <a:pPr marL="296333" indent="-296333" algn="l">
              <a:buSzPct val="75000"/>
              <a:buChar char="•"/>
              <a:defRPr sz="2400">
                <a:latin typeface="Optima"/>
                <a:ea typeface="Optima"/>
                <a:cs typeface="Optima"/>
                <a:sym typeface="Optima"/>
              </a:defRPr>
            </a:pPr>
            <a:r>
              <a:t>Figures of speech</a:t>
            </a:r>
          </a:p>
          <a:p>
            <a:pPr marL="296333" indent="-296333" algn="l">
              <a:buSzPct val="75000"/>
              <a:buChar char="•"/>
              <a:defRPr sz="2400">
                <a:latin typeface="Optima"/>
                <a:ea typeface="Optima"/>
                <a:cs typeface="Optima"/>
                <a:sym typeface="Optima"/>
              </a:defRPr>
            </a:pPr>
            <a:r>
              <a:t>Metaphors, similes</a:t>
            </a:r>
          </a:p>
          <a:p>
            <a:pPr marL="296333" indent="-296333" algn="l">
              <a:buSzPct val="75000"/>
              <a:buChar char="•"/>
              <a:defRPr sz="2400">
                <a:latin typeface="Optima"/>
                <a:ea typeface="Optima"/>
                <a:cs typeface="Optima"/>
                <a:sym typeface="Optima"/>
              </a:defRPr>
            </a:pPr>
            <a:r>
              <a:t>Judgments</a:t>
            </a:r>
          </a:p>
          <a:p>
            <a:pPr marL="296333" indent="-296333" algn="l">
              <a:buSzPct val="75000"/>
              <a:buChar char="•"/>
              <a:defRPr sz="2400">
                <a:latin typeface="Optima"/>
                <a:ea typeface="Optima"/>
                <a:cs typeface="Optima"/>
                <a:sym typeface="Optima"/>
              </a:defRPr>
            </a:pPr>
            <a:r>
              <a:t>Inferences</a:t>
            </a:r>
          </a:p>
          <a:p>
            <a:pPr marL="296333" indent="-296333" algn="l">
              <a:buSzPct val="75000"/>
              <a:buChar char="•"/>
              <a:defRPr sz="2400">
                <a:latin typeface="Optima"/>
                <a:ea typeface="Optima"/>
                <a:cs typeface="Optima"/>
                <a:sym typeface="Optima"/>
              </a:defRPr>
            </a:pPr>
            <a:r>
              <a:t>Relationships</a:t>
            </a:r>
          </a:p>
          <a:p>
            <a:pPr marL="296333" indent="-296333" algn="l">
              <a:buSzPct val="75000"/>
              <a:buChar char="•"/>
              <a:defRPr sz="2400">
                <a:latin typeface="Optima"/>
                <a:ea typeface="Optima"/>
                <a:cs typeface="Optima"/>
                <a:sym typeface="Optima"/>
              </a:defRPr>
            </a:pPr>
            <a:r>
              <a:t>Motivations</a:t>
            </a:r>
          </a:p>
          <a:p>
            <a:pPr marL="296333" indent="-296333" algn="l">
              <a:buSzPct val="75000"/>
              <a:buChar char="•"/>
              <a:defRPr sz="2400">
                <a:latin typeface="Optima"/>
                <a:ea typeface="Optima"/>
                <a:cs typeface="Optima"/>
                <a:sym typeface="Optima"/>
              </a:defRPr>
            </a:pPr>
            <a:r>
              <a:t>Persuasions</a:t>
            </a:r>
          </a:p>
          <a:p>
            <a:pPr algn="l">
              <a:defRPr sz="2400">
                <a:latin typeface="Optima"/>
                <a:ea typeface="Optima"/>
                <a:cs typeface="Optima"/>
                <a:sym typeface="Optima"/>
              </a:defRPr>
            </a:pPr>
          </a:p>
          <a:p>
            <a:pPr algn="l">
              <a:defRPr sz="2400">
                <a:latin typeface="Optima"/>
                <a:ea typeface="Optima"/>
                <a:cs typeface="Optima"/>
                <a:sym typeface="Optima"/>
              </a:defRPr>
            </a:pPr>
            <a:r>
              <a:t>85%-90% of all communication</a:t>
            </a:r>
          </a:p>
          <a:p>
            <a:pPr algn="l">
              <a:defRPr sz="2400">
                <a:latin typeface="Optima"/>
                <a:ea typeface="Optima"/>
                <a:cs typeface="Optima"/>
                <a:sym typeface="Optima"/>
              </a:defRPr>
            </a:pPr>
            <a:r>
              <a:t>(Particularly verbal communication)</a:t>
            </a:r>
          </a:p>
        </p:txBody>
      </p:sp>
      <p:pic>
        <p:nvPicPr>
          <p:cNvPr id="378" name="Image" descr="Image"/>
          <p:cNvPicPr>
            <a:picLocks noChangeAspect="1"/>
          </p:cNvPicPr>
          <p:nvPr/>
        </p:nvPicPr>
        <p:blipFill>
          <a:blip r:embed="rId4">
            <a:extLst/>
          </a:blip>
          <a:stretch>
            <a:fillRect/>
          </a:stretch>
        </p:blipFill>
        <p:spPr>
          <a:xfrm>
            <a:off x="4178300" y="1225550"/>
            <a:ext cx="2222713" cy="2100464"/>
          </a:xfrm>
          <a:prstGeom prst="rect">
            <a:avLst/>
          </a:prstGeom>
          <a:ln w="12700">
            <a:miter lim="400000"/>
          </a:ln>
        </p:spPr>
      </p:pic>
      <p:pic>
        <p:nvPicPr>
          <p:cNvPr id="379" name="Image" descr="Image"/>
          <p:cNvPicPr>
            <a:picLocks noChangeAspect="1"/>
          </p:cNvPicPr>
          <p:nvPr/>
        </p:nvPicPr>
        <p:blipFill>
          <a:blip r:embed="rId5">
            <a:extLst/>
          </a:blip>
          <a:stretch>
            <a:fillRect/>
          </a:stretch>
        </p:blipFill>
        <p:spPr>
          <a:xfrm>
            <a:off x="9296400" y="1498600"/>
            <a:ext cx="1100634" cy="1774771"/>
          </a:xfrm>
          <a:prstGeom prst="rect">
            <a:avLst/>
          </a:prstGeom>
          <a:ln w="12700">
            <a:miter lim="400000"/>
          </a:ln>
        </p:spPr>
      </p:pic>
      <p:sp>
        <p:nvSpPr>
          <p:cNvPr id="380" name="Line"/>
          <p:cNvSpPr/>
          <p:nvPr/>
        </p:nvSpPr>
        <p:spPr>
          <a:xfrm flipV="1">
            <a:off x="6683343" y="1576068"/>
            <a:ext cx="1" cy="6601464"/>
          </a:xfrm>
          <a:prstGeom prst="line">
            <a:avLst/>
          </a:prstGeom>
          <a:ln w="76200">
            <a:solidFill>
              <a:srgbClr val="7A81FF"/>
            </a:solidFill>
            <a:miter lim="400000"/>
          </a:ln>
        </p:spPr>
        <p:txBody>
          <a:bodyPr lIns="50800" tIns="50800" rIns="50800" bIns="50800" anchor="ctr"/>
          <a:lstStyle/>
          <a:p>
            <a:pPr>
              <a:defRPr sz="2400"/>
            </a:pPr>
          </a:p>
        </p:txBody>
      </p:sp>
      <p:sp>
        <p:nvSpPr>
          <p:cNvPr id="381" name="Slide Number"/>
          <p:cNvSpPr txBox="1"/>
          <p:nvPr>
            <p:ph type="sldNum" sz="quarter" idx="2"/>
          </p:nvPr>
        </p:nvSpPr>
        <p:spPr>
          <a:xfrm>
            <a:off x="631811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7" name="Science is the pursuit and application of knowledge and understanding of the natural and social world following a systematic methodology based on evidence. Scientific methodology includes the following: Objective observation: Measurement and data (possib"/>
          <p:cNvSpPr txBox="1"/>
          <p:nvPr/>
        </p:nvSpPr>
        <p:spPr>
          <a:xfrm>
            <a:off x="270933" y="1353711"/>
            <a:ext cx="12266762" cy="1017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solidFill>
                  <a:srgbClr val="4D5156"/>
                </a:solidFill>
                <a:latin typeface="Times New Roman"/>
                <a:ea typeface="Times New Roman"/>
                <a:cs typeface="Times New Roman"/>
                <a:sym typeface="Times New Roman"/>
              </a:defRPr>
            </a:pPr>
            <a:r>
              <a:rPr b="1" sz="2400">
                <a:solidFill>
                  <a:srgbClr val="942193"/>
                </a:solidFill>
              </a:rPr>
              <a:t>Science</a:t>
            </a:r>
            <a:r>
              <a:t> is </a:t>
            </a:r>
            <a:r>
              <a:rPr>
                <a:solidFill>
                  <a:srgbClr val="040C28"/>
                </a:solidFill>
              </a:rPr>
              <a:t>the pursuit and application of knowledge and understanding of the natural and social world following a systematic methodology based on evidence</a:t>
            </a:r>
            <a:r>
              <a:t>. Scientific methodology includes the following: Objective observation: Measurement and data (possibly although not necessarily using mathematics as a tool) Evidence.</a:t>
            </a:r>
          </a:p>
        </p:txBody>
      </p:sp>
      <p:sp>
        <p:nvSpPr>
          <p:cNvPr id="168" name="The best definition of science is a method of asking testable questions based on a hypothesis. A question that is testable is one that can be gathered through observation, measured by collecting data that is quantitative or qualitative and observed throu"/>
          <p:cNvSpPr txBox="1"/>
          <p:nvPr/>
        </p:nvSpPr>
        <p:spPr>
          <a:xfrm>
            <a:off x="270933" y="2649111"/>
            <a:ext cx="12028002" cy="1017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solidFill>
                  <a:srgbClr val="4D5156"/>
                </a:solidFill>
                <a:latin typeface="Times New Roman"/>
                <a:ea typeface="Times New Roman"/>
                <a:cs typeface="Times New Roman"/>
                <a:sym typeface="Times New Roman"/>
              </a:defRPr>
            </a:pPr>
            <a:r>
              <a:t>The best definition of </a:t>
            </a:r>
            <a:r>
              <a:rPr b="1" sz="2400">
                <a:solidFill>
                  <a:srgbClr val="942193"/>
                </a:solidFill>
              </a:rPr>
              <a:t>science</a:t>
            </a:r>
            <a:r>
              <a:t> is </a:t>
            </a:r>
            <a:r>
              <a:rPr>
                <a:solidFill>
                  <a:srgbClr val="040C28"/>
                </a:solidFill>
              </a:rPr>
              <a:t>a method of asking testable questions based on a hypothesis</a:t>
            </a:r>
            <a:r>
              <a:t>. A question that is testable is one that can be gathered through observation, measured by collecting data that is quantitative or qualitative and observed through experimentation.</a:t>
            </a:r>
          </a:p>
        </p:txBody>
      </p:sp>
      <p:sp>
        <p:nvSpPr>
          <p:cNvPr id="169" name="Science is the field of study concerned with discovering and describing the world around us by observing and experimenting. Biology, chemistry, and physics are all branches of science. Science is an &quot;empirical&quot; field, that is, it develops a body of knowl"/>
          <p:cNvSpPr txBox="1"/>
          <p:nvPr/>
        </p:nvSpPr>
        <p:spPr>
          <a:xfrm>
            <a:off x="270933" y="3809045"/>
            <a:ext cx="12361864" cy="1017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solidFill>
                  <a:srgbClr val="4D5156"/>
                </a:solidFill>
                <a:latin typeface="Times New Roman"/>
                <a:ea typeface="Times New Roman"/>
                <a:cs typeface="Times New Roman"/>
                <a:sym typeface="Times New Roman"/>
              </a:defRPr>
            </a:pPr>
            <a:r>
              <a:rPr b="1" sz="2400">
                <a:solidFill>
                  <a:srgbClr val="942193"/>
                </a:solidFill>
              </a:rPr>
              <a:t>Science</a:t>
            </a:r>
            <a:r>
              <a:t> is </a:t>
            </a:r>
            <a:r>
              <a:rPr>
                <a:solidFill>
                  <a:srgbClr val="040C28"/>
                </a:solidFill>
              </a:rPr>
              <a:t>the field of study concerned with discovering and describing the world around us by observing and experimenting</a:t>
            </a:r>
            <a:r>
              <a:t>. Biology, chemistry, and physics are all branches of science. Science is an "empirical" field, that is, it develops a body of knowledge by observing things and performing experiments.</a:t>
            </a:r>
          </a:p>
        </p:txBody>
      </p:sp>
      <p:sp>
        <p:nvSpPr>
          <p:cNvPr id="170" name="Science is the systematic study of the phenomena in the physical world gain through observation and experiments."/>
          <p:cNvSpPr txBox="1"/>
          <p:nvPr/>
        </p:nvSpPr>
        <p:spPr>
          <a:xfrm>
            <a:off x="270933" y="5122457"/>
            <a:ext cx="11921158"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4D5156"/>
                </a:solidFill>
                <a:latin typeface="Times New Roman"/>
                <a:ea typeface="Times New Roman"/>
                <a:cs typeface="Times New Roman"/>
                <a:sym typeface="Times New Roman"/>
              </a:defRPr>
            </a:pPr>
            <a:r>
              <a:rPr b="1" sz="2400">
                <a:solidFill>
                  <a:srgbClr val="942193"/>
                </a:solidFill>
              </a:rPr>
              <a:t>Science</a:t>
            </a:r>
            <a:r>
              <a:t> is the systematic study of the phenomena in the physical world gain through observation and experiments.</a:t>
            </a:r>
          </a:p>
        </p:txBody>
      </p:sp>
      <p:sp>
        <p:nvSpPr>
          <p:cNvPr id="171" name="Science is defined as the:…"/>
          <p:cNvSpPr txBox="1"/>
          <p:nvPr/>
        </p:nvSpPr>
        <p:spPr>
          <a:xfrm>
            <a:off x="237066" y="5633611"/>
            <a:ext cx="3619961" cy="24784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040C28"/>
                </a:solidFill>
                <a:latin typeface="Times New Roman"/>
                <a:ea typeface="Times New Roman"/>
                <a:cs typeface="Times New Roman"/>
                <a:sym typeface="Times New Roman"/>
              </a:defRPr>
            </a:pPr>
            <a:r>
              <a:rPr b="1" sz="2400">
                <a:solidFill>
                  <a:srgbClr val="942193"/>
                </a:solidFill>
              </a:rPr>
              <a:t>Science</a:t>
            </a:r>
            <a:r>
              <a:rPr>
                <a:solidFill>
                  <a:srgbClr val="4D5156"/>
                </a:solidFill>
              </a:rPr>
              <a:t> is defined as the: </a:t>
            </a:r>
            <a:endParaRPr>
              <a:solidFill>
                <a:srgbClr val="4D5156"/>
              </a:solidFill>
            </a:endParaRPr>
          </a:p>
          <a:p>
            <a:pPr marL="246944" indent="-246944" algn="l" defTabSz="457200">
              <a:buSzPct val="75000"/>
              <a:buChar char="•"/>
              <a:defRPr sz="2000">
                <a:solidFill>
                  <a:srgbClr val="040C28"/>
                </a:solidFill>
                <a:latin typeface="Times New Roman"/>
                <a:ea typeface="Times New Roman"/>
                <a:cs typeface="Times New Roman"/>
                <a:sym typeface="Times New Roman"/>
              </a:defRPr>
            </a:pPr>
            <a:r>
              <a:t>observation, </a:t>
            </a:r>
          </a:p>
          <a:p>
            <a:pPr marL="246944" indent="-246944" algn="l" defTabSz="457200">
              <a:buSzPct val="75000"/>
              <a:buChar char="•"/>
              <a:defRPr sz="2000">
                <a:solidFill>
                  <a:srgbClr val="040C28"/>
                </a:solidFill>
                <a:latin typeface="Times New Roman"/>
                <a:ea typeface="Times New Roman"/>
                <a:cs typeface="Times New Roman"/>
                <a:sym typeface="Times New Roman"/>
              </a:defRPr>
            </a:pPr>
            <a:r>
              <a:t>identification, </a:t>
            </a:r>
          </a:p>
          <a:p>
            <a:pPr marL="246944" indent="-246944" algn="l" defTabSz="457200">
              <a:buSzPct val="75000"/>
              <a:buChar char="•"/>
              <a:defRPr sz="2000">
                <a:solidFill>
                  <a:srgbClr val="040C28"/>
                </a:solidFill>
                <a:latin typeface="Times New Roman"/>
                <a:ea typeface="Times New Roman"/>
                <a:cs typeface="Times New Roman"/>
                <a:sym typeface="Times New Roman"/>
              </a:defRPr>
            </a:pPr>
            <a:r>
              <a:t>description, </a:t>
            </a:r>
          </a:p>
          <a:p>
            <a:pPr marL="246944" indent="-246944" algn="l" defTabSz="457200">
              <a:buSzPct val="75000"/>
              <a:buChar char="•"/>
              <a:defRPr sz="2000">
                <a:solidFill>
                  <a:srgbClr val="040C28"/>
                </a:solidFill>
                <a:latin typeface="Times New Roman"/>
                <a:ea typeface="Times New Roman"/>
                <a:cs typeface="Times New Roman"/>
                <a:sym typeface="Times New Roman"/>
              </a:defRPr>
            </a:pPr>
            <a:r>
              <a:t>experimental investigation, and </a:t>
            </a:r>
          </a:p>
          <a:p>
            <a:pPr marL="246944" indent="-246944" algn="l" defTabSz="457200">
              <a:buSzPct val="75000"/>
              <a:buChar char="•"/>
              <a:defRPr sz="2000">
                <a:solidFill>
                  <a:srgbClr val="040C28"/>
                </a:solidFill>
                <a:latin typeface="Times New Roman"/>
                <a:ea typeface="Times New Roman"/>
                <a:cs typeface="Times New Roman"/>
                <a:sym typeface="Times New Roman"/>
              </a:defRPr>
            </a:pPr>
            <a:r>
              <a:t>theoretical explanation </a:t>
            </a:r>
          </a:p>
          <a:p>
            <a:pPr marL="246944" indent="-246944" algn="l" defTabSz="457200">
              <a:buSzPct val="75000"/>
              <a:buChar char="•"/>
              <a:defRPr sz="2000">
                <a:solidFill>
                  <a:srgbClr val="040C28"/>
                </a:solidFill>
                <a:latin typeface="Times New Roman"/>
                <a:ea typeface="Times New Roman"/>
                <a:cs typeface="Times New Roman"/>
                <a:sym typeface="Times New Roman"/>
              </a:defRPr>
            </a:pPr>
          </a:p>
          <a:p>
            <a:pPr algn="l" defTabSz="457200">
              <a:defRPr sz="2000">
                <a:solidFill>
                  <a:srgbClr val="040C28"/>
                </a:solidFill>
                <a:latin typeface="Times New Roman"/>
                <a:ea typeface="Times New Roman"/>
                <a:cs typeface="Times New Roman"/>
                <a:sym typeface="Times New Roman"/>
              </a:defRPr>
            </a:pPr>
            <a:r>
              <a:t>of natural phenomena.</a:t>
            </a:r>
          </a:p>
        </p:txBody>
      </p:sp>
      <p:sp>
        <p:nvSpPr>
          <p:cNvPr id="172" name="A one word definition of science: Knowledge.…"/>
          <p:cNvSpPr txBox="1"/>
          <p:nvPr/>
        </p:nvSpPr>
        <p:spPr>
          <a:xfrm>
            <a:off x="375174" y="8279445"/>
            <a:ext cx="11746088" cy="725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457200">
              <a:defRPr sz="2000">
                <a:solidFill>
                  <a:srgbClr val="4D5156"/>
                </a:solidFill>
                <a:latin typeface="Times New Roman"/>
                <a:ea typeface="Times New Roman"/>
                <a:cs typeface="Times New Roman"/>
                <a:sym typeface="Times New Roman"/>
              </a:defRPr>
            </a:pPr>
            <a:r>
              <a:t>A one word definition of </a:t>
            </a:r>
            <a:r>
              <a:rPr b="1" sz="2400">
                <a:solidFill>
                  <a:srgbClr val="942193"/>
                </a:solidFill>
              </a:rPr>
              <a:t>science</a:t>
            </a:r>
            <a:r>
              <a:t>: </a:t>
            </a:r>
            <a:r>
              <a:rPr b="1" i="1" sz="2400">
                <a:solidFill>
                  <a:srgbClr val="0433FF"/>
                </a:solidFill>
              </a:rPr>
              <a:t>Knowledge.</a:t>
            </a:r>
            <a:r>
              <a:t> </a:t>
            </a:r>
          </a:p>
          <a:p>
            <a:pPr algn="l" defTabSz="457200">
              <a:defRPr sz="2000">
                <a:solidFill>
                  <a:srgbClr val="4D5156"/>
                </a:solidFill>
                <a:latin typeface="Times New Roman"/>
                <a:ea typeface="Times New Roman"/>
                <a:cs typeface="Times New Roman"/>
                <a:sym typeface="Times New Roman"/>
              </a:defRPr>
            </a:pPr>
            <a:r>
              <a:t>The word itself comes from Latin, and its root verb, scio, scire means “to know.”</a:t>
            </a:r>
          </a:p>
        </p:txBody>
      </p:sp>
      <p:sp>
        <p:nvSpPr>
          <p:cNvPr id="173" name="Examples: Definitions Of Science"/>
          <p:cNvSpPr txBox="1"/>
          <p:nvPr/>
        </p:nvSpPr>
        <p:spPr>
          <a:xfrm>
            <a:off x="195600" y="617045"/>
            <a:ext cx="8067098" cy="620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a:solidFill>
                  <a:srgbClr val="0433FF"/>
                </a:solidFill>
                <a:latin typeface="Arial"/>
                <a:ea typeface="Arial"/>
                <a:cs typeface="Arial"/>
                <a:sym typeface="Arial"/>
              </a:defRPr>
            </a:lvl1pPr>
          </a:lstStyle>
          <a:p>
            <a:pPr/>
            <a:r>
              <a:t>Examples: Definitions Of Science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Rounded Rectangle"/>
          <p:cNvSpPr/>
          <p:nvPr/>
        </p:nvSpPr>
        <p:spPr>
          <a:xfrm>
            <a:off x="572624" y="838200"/>
            <a:ext cx="12126120" cy="8245343"/>
          </a:xfrm>
          <a:prstGeom prst="roundRect">
            <a:avLst>
              <a:gd name="adj" fmla="val 14694"/>
            </a:avLst>
          </a:prstGeom>
          <a:solidFill>
            <a:srgbClr val="DCDEE0"/>
          </a:solidFill>
          <a:ln w="114300">
            <a:solidFill>
              <a:schemeClr val="accent2">
                <a:hueOff val="-554920"/>
                <a:satOff val="-21482"/>
                <a:lumOff val="-6228"/>
              </a:schemeClr>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5" name="Her last smile to me wasn't a sunset. It was an eclipse, the last eclipse, noon dying away to darkness where there would be no dawn.…"/>
          <p:cNvSpPr txBox="1"/>
          <p:nvPr/>
        </p:nvSpPr>
        <p:spPr>
          <a:xfrm>
            <a:off x="657573" y="5683872"/>
            <a:ext cx="11689654" cy="3025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Her last smile to me wasn't a sunset. It was an eclipse, the last eclipse, noon dying away to darkness where there would be no dawn.</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My Uber driver looked like a deflating airbag and sounded like talk radio on repeat.</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old man was bent into a capital C, his head leaning so far forward that his beard nearly touched his knobby knees.</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painting was a field of flowers, blues and yellows atop deep green stems that seemed to call the viewer in to play.</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My dog's fur felt like silk against my skin and her black coloring shone, absorbing the sunlight and reflecting it back like a pure, dark mirror.</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sunset filled the sky with a deep red flame, setting the clouds ablaze.</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waves rolled along the shore in a graceful, gentle rhythm, as if dancing with the land.</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Winter hit like a welterweight that year, a jabbing cold you thought you could stand until the wind rose up and dropped you to the canvas.</a:t>
            </a:r>
          </a:p>
        </p:txBody>
      </p:sp>
      <p:sp>
        <p:nvSpPr>
          <p:cNvPr id="386" name="The living room was 30 feet wide, 70 feet deep, and 10 feet high.…"/>
          <p:cNvSpPr txBox="1"/>
          <p:nvPr/>
        </p:nvSpPr>
        <p:spPr>
          <a:xfrm>
            <a:off x="657573" y="2176555"/>
            <a:ext cx="11689654" cy="2225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living room was 30 feet wide, 70 feet deep, and 10 feet high.</a:t>
            </a:r>
            <a:endParaRPr>
              <a:solidFill>
                <a:srgbClr val="298CD1"/>
              </a:solidFill>
            </a:endParaRPr>
          </a:p>
          <a:p>
            <a:pPr marL="457200" indent="-317500" algn="l" defTabSz="457200">
              <a:buClr>
                <a:srgbClr val="333333"/>
              </a:buClr>
              <a:buSzPct val="75000"/>
              <a:buFont typeface="Helvetica"/>
              <a:buChar char="•"/>
              <a:defRPr sz="1800">
                <a:latin typeface="Times New Roman"/>
                <a:ea typeface="Times New Roman"/>
                <a:cs typeface="Times New Roman"/>
                <a:sym typeface="Times New Roman"/>
              </a:defRPr>
            </a:pPr>
            <a:r>
              <a:t>The Klockenspeil speakers had a range of 3,000 decibels and could be heard a mile away.</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John’s Ford Mustang had a 750 horsepower engine and a fuel rating of 1.5 miles per gallon.</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Apple MacBook Pro has 24 gigabytes of random access memory and 5 terabytes of storage.</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Coca-Cola is 99% water and 1% caramel coloring.</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score of the Boston Celtics and Los Angeles Lakers game was 134 to 12.</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Hulk Hogan weighs 237 pounds and has achieved blond hair through use of Loreal XK 95 Max.</a:t>
            </a:r>
            <a:endParaRPr>
              <a:solidFill>
                <a:srgbClr val="298CD1"/>
              </a:solidFill>
            </a:endParaRPr>
          </a:p>
          <a:p>
            <a:pPr marL="457200" indent="-317500" algn="l" defTabSz="457200">
              <a:buClr>
                <a:srgbClr val="333333"/>
              </a:buClr>
              <a:buSzPct val="75000"/>
              <a:buFont typeface="Helvetica"/>
              <a:buChar char="•"/>
              <a:defRPr sz="1800">
                <a:solidFill>
                  <a:srgbClr val="333333"/>
                </a:solidFill>
                <a:latin typeface="Times New Roman"/>
                <a:ea typeface="Times New Roman"/>
                <a:cs typeface="Times New Roman"/>
                <a:sym typeface="Times New Roman"/>
              </a:defRPr>
            </a:pPr>
            <a:r>
              <a:t>The Economics textbook weighs 45 pounds, has 2,945 pages, and costs $1,002.95.</a:t>
            </a:r>
          </a:p>
        </p:txBody>
      </p:sp>
      <p:sp>
        <p:nvSpPr>
          <p:cNvPr id="387" name="Examples of Informational Language"/>
          <p:cNvSpPr txBox="1"/>
          <p:nvPr/>
        </p:nvSpPr>
        <p:spPr>
          <a:xfrm>
            <a:off x="1406304" y="1445683"/>
            <a:ext cx="75612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chemeClr val="accent1"/>
                </a:solidFill>
                <a:latin typeface="Helvetica"/>
                <a:ea typeface="Helvetica"/>
                <a:cs typeface="Helvetica"/>
                <a:sym typeface="Helvetica"/>
              </a:defRPr>
            </a:lvl1pPr>
          </a:lstStyle>
          <a:p>
            <a:pPr/>
            <a:r>
              <a:t>Examples of Informational Language</a:t>
            </a:r>
          </a:p>
        </p:txBody>
      </p:sp>
      <p:sp>
        <p:nvSpPr>
          <p:cNvPr id="388" name="Examples of Affective Language"/>
          <p:cNvSpPr txBox="1"/>
          <p:nvPr/>
        </p:nvSpPr>
        <p:spPr>
          <a:xfrm>
            <a:off x="1406304" y="5036608"/>
            <a:ext cx="663855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chemeClr val="accent1"/>
                </a:solidFill>
                <a:latin typeface="Helvetica"/>
                <a:ea typeface="Helvetica"/>
                <a:cs typeface="Helvetica"/>
                <a:sym typeface="Helvetica"/>
              </a:defRPr>
            </a:lvl1pPr>
          </a:lstStyle>
          <a:p>
            <a:pPr/>
            <a:r>
              <a:t>Examples of Affective Language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he primary purpose of Effective Scientific Writing is:…"/>
          <p:cNvSpPr/>
          <p:nvPr/>
        </p:nvSpPr>
        <p:spPr>
          <a:xfrm>
            <a:off x="1020242" y="211453"/>
            <a:ext cx="10655741" cy="2437134"/>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b">
            <a:spAutoFit/>
          </a:bodyPr>
          <a:lstStyle/>
          <a:p>
            <a:pPr>
              <a:defRPr>
                <a:solidFill>
                  <a:srgbClr val="FFFFFF"/>
                </a:solidFill>
                <a:latin typeface="Optima"/>
                <a:ea typeface="Optima"/>
                <a:cs typeface="Optima"/>
                <a:sym typeface="Optima"/>
              </a:defRPr>
            </a:pPr>
            <a:r>
              <a:rPr>
                <a:solidFill>
                  <a:srgbClr val="000000"/>
                </a:solidFill>
              </a:rPr>
              <a:t>The primary</a:t>
            </a:r>
            <a:r>
              <a:t> </a:t>
            </a:r>
            <a:r>
              <a:rPr>
                <a:solidFill>
                  <a:schemeClr val="accent5"/>
                </a:solidFill>
              </a:rPr>
              <a:t>purpose</a:t>
            </a:r>
            <a:r>
              <a:t> </a:t>
            </a:r>
            <a:r>
              <a:rPr>
                <a:solidFill>
                  <a:srgbClr val="000000"/>
                </a:solidFill>
              </a:rPr>
              <a:t>of Effective Scientific Writing is:</a:t>
            </a:r>
          </a:p>
          <a:p>
            <a:pPr>
              <a:defRPr>
                <a:latin typeface="Optima"/>
                <a:ea typeface="Optima"/>
                <a:cs typeface="Optima"/>
                <a:sym typeface="Optima"/>
              </a:defRPr>
            </a:pPr>
            <a:r>
              <a:t>To communicate and interpret</a:t>
            </a:r>
          </a:p>
          <a:p>
            <a:pPr>
              <a:defRPr>
                <a:latin typeface="Optima"/>
                <a:ea typeface="Optima"/>
                <a:cs typeface="Optima"/>
                <a:sym typeface="Optima"/>
              </a:defRPr>
            </a:pPr>
            <a:r>
              <a:t>specialized information</a:t>
            </a:r>
          </a:p>
          <a:p>
            <a:pPr>
              <a:defRPr>
                <a:solidFill>
                  <a:srgbClr val="FFFFFF"/>
                </a:solidFill>
                <a:latin typeface="Optima"/>
                <a:ea typeface="Optima"/>
                <a:cs typeface="Optima"/>
                <a:sym typeface="Optima"/>
              </a:defRPr>
            </a:pPr>
            <a:r>
              <a:rPr>
                <a:solidFill>
                  <a:srgbClr val="000000"/>
                </a:solidFill>
              </a:rPr>
              <a:t>for the</a:t>
            </a:r>
            <a:r>
              <a:t> </a:t>
            </a:r>
            <a:r>
              <a:rPr b="1" i="1" sz="4400">
                <a:solidFill>
                  <a:schemeClr val="accent5"/>
                </a:solidFill>
              </a:rPr>
              <a:t>reader’s use</a:t>
            </a:r>
          </a:p>
        </p:txBody>
      </p:sp>
      <p:sp>
        <p:nvSpPr>
          <p:cNvPr id="391" name="The primary characteristics of Professional Writing are:…"/>
          <p:cNvSpPr/>
          <p:nvPr/>
        </p:nvSpPr>
        <p:spPr>
          <a:xfrm>
            <a:off x="805180" y="2874008"/>
            <a:ext cx="10835641" cy="6645279"/>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b">
            <a:spAutoFit/>
          </a:bodyPr>
          <a:lstStyle/>
          <a:p>
            <a:pPr>
              <a:defRPr>
                <a:solidFill>
                  <a:srgbClr val="FFFFFF"/>
                </a:solidFill>
                <a:latin typeface="Optima"/>
                <a:ea typeface="Optima"/>
                <a:cs typeface="Optima"/>
                <a:sym typeface="Optima"/>
              </a:defRPr>
            </a:pPr>
            <a:r>
              <a:rPr>
                <a:solidFill>
                  <a:srgbClr val="000000"/>
                </a:solidFill>
              </a:rPr>
              <a:t>The primary </a:t>
            </a:r>
            <a:r>
              <a:rPr>
                <a:solidFill>
                  <a:schemeClr val="accent5"/>
                </a:solidFill>
              </a:rPr>
              <a:t>characteristics</a:t>
            </a:r>
            <a:r>
              <a:t> </a:t>
            </a:r>
            <a:r>
              <a:rPr>
                <a:solidFill>
                  <a:srgbClr val="000000"/>
                </a:solidFill>
              </a:rPr>
              <a:t>of Professional Writing are:</a:t>
            </a:r>
          </a:p>
          <a:p>
            <a:pPr marL="444500" indent="-444500" algn="l">
              <a:buSzPct val="45000"/>
              <a:buBlip>
                <a:blip r:embed="rId2"/>
              </a:buBlip>
              <a:defRPr>
                <a:solidFill>
                  <a:schemeClr val="accent5"/>
                </a:solidFill>
                <a:latin typeface="Optima"/>
                <a:ea typeface="Optima"/>
                <a:cs typeface="Optima"/>
                <a:sym typeface="Optima"/>
              </a:defRPr>
            </a:pPr>
            <a:r>
              <a:t>User Oriented</a:t>
            </a:r>
          </a:p>
          <a:p>
            <a:pPr algn="l">
              <a:defRPr>
                <a:solidFill>
                  <a:srgbClr val="FFFFFF"/>
                </a:solidFill>
                <a:latin typeface="Optima"/>
                <a:ea typeface="Optima"/>
                <a:cs typeface="Optima"/>
                <a:sym typeface="Optima"/>
              </a:defRPr>
            </a:pPr>
            <a:r>
              <a:t>    </a:t>
            </a:r>
            <a:r>
              <a:rPr>
                <a:solidFill>
                  <a:srgbClr val="000000"/>
                </a:solidFill>
              </a:rPr>
              <a:t>•</a:t>
            </a:r>
            <a:r>
              <a:rPr i="1" sz="3000">
                <a:solidFill>
                  <a:srgbClr val="000000"/>
                </a:solidFill>
              </a:rPr>
              <a:t>Focus on what the reader needs, not the feelings</a:t>
            </a:r>
            <a:endParaRPr i="1" sz="3000">
              <a:solidFill>
                <a:srgbClr val="000000"/>
              </a:solidFill>
            </a:endParaRPr>
          </a:p>
          <a:p>
            <a:pPr algn="l">
              <a:defRPr>
                <a:latin typeface="Optima"/>
                <a:ea typeface="Optima"/>
                <a:cs typeface="Optima"/>
                <a:sym typeface="Optima"/>
              </a:defRPr>
            </a:pPr>
            <a:r>
              <a:rPr i="1" sz="3000"/>
              <a:t>     or desires of the writer</a:t>
            </a:r>
          </a:p>
          <a:p>
            <a:pPr marL="444500" indent="-444500" algn="l">
              <a:buSzPct val="45000"/>
              <a:buBlip>
                <a:blip r:embed="rId2"/>
              </a:buBlip>
              <a:defRPr>
                <a:solidFill>
                  <a:schemeClr val="accent5"/>
                </a:solidFill>
                <a:latin typeface="Optima"/>
                <a:ea typeface="Optima"/>
                <a:cs typeface="Optima"/>
                <a:sym typeface="Optima"/>
              </a:defRPr>
            </a:pPr>
            <a:r>
              <a:t>Accessible</a:t>
            </a:r>
          </a:p>
          <a:p>
            <a:pPr algn="l">
              <a:defRPr>
                <a:solidFill>
                  <a:srgbClr val="FFFFFF"/>
                </a:solidFill>
                <a:latin typeface="Optima"/>
                <a:ea typeface="Optima"/>
                <a:cs typeface="Optima"/>
                <a:sym typeface="Optima"/>
              </a:defRPr>
            </a:pPr>
            <a:r>
              <a:t>    </a:t>
            </a:r>
            <a:r>
              <a:rPr>
                <a:solidFill>
                  <a:srgbClr val="000000"/>
                </a:solidFill>
              </a:rPr>
              <a:t>•</a:t>
            </a:r>
            <a:r>
              <a:rPr i="1" sz="3000">
                <a:solidFill>
                  <a:srgbClr val="000000"/>
                </a:solidFill>
              </a:rPr>
              <a:t>Focus on specific parts as a whole because</a:t>
            </a:r>
            <a:endParaRPr i="1" sz="3000">
              <a:solidFill>
                <a:srgbClr val="000000"/>
              </a:solidFill>
            </a:endParaRPr>
          </a:p>
          <a:p>
            <a:pPr algn="l">
              <a:defRPr>
                <a:latin typeface="Optima"/>
                <a:ea typeface="Optima"/>
                <a:cs typeface="Optima"/>
                <a:sym typeface="Optima"/>
              </a:defRPr>
            </a:pPr>
            <a:r>
              <a:rPr i="1" sz="3000"/>
              <a:t>     often readers read only the parts of documents</a:t>
            </a:r>
            <a:endParaRPr i="1" sz="3000"/>
          </a:p>
          <a:p>
            <a:pPr algn="l">
              <a:defRPr>
                <a:latin typeface="Optima"/>
                <a:ea typeface="Optima"/>
                <a:cs typeface="Optima"/>
                <a:sym typeface="Optima"/>
              </a:defRPr>
            </a:pPr>
            <a:r>
              <a:rPr i="1" sz="3000"/>
              <a:t>     they need; they should be able to find the </a:t>
            </a:r>
            <a:endParaRPr i="1" sz="3000"/>
          </a:p>
          <a:p>
            <a:pPr algn="l">
              <a:defRPr>
                <a:latin typeface="Optima"/>
                <a:ea typeface="Optima"/>
                <a:cs typeface="Optima"/>
                <a:sym typeface="Optima"/>
              </a:defRPr>
            </a:pPr>
            <a:r>
              <a:rPr i="1" sz="3000"/>
              <a:t>     information they need easily</a:t>
            </a:r>
            <a:endParaRPr i="1" sz="3000"/>
          </a:p>
          <a:p>
            <a:pPr algn="l">
              <a:defRPr>
                <a:latin typeface="Optima"/>
                <a:ea typeface="Optima"/>
                <a:cs typeface="Optima"/>
                <a:sym typeface="Optima"/>
              </a:defRPr>
            </a:pPr>
            <a:r>
              <a:rPr i="1" sz="3000"/>
              <a:t>     •Sorting, organizing, and interpreting information</a:t>
            </a:r>
            <a:endParaRPr i="1" sz="3000"/>
          </a:p>
          <a:p>
            <a:pPr algn="l">
              <a:defRPr>
                <a:latin typeface="Optima"/>
                <a:ea typeface="Optima"/>
                <a:cs typeface="Optima"/>
                <a:sym typeface="Optima"/>
              </a:defRPr>
            </a:pPr>
            <a:r>
              <a:rPr i="1" sz="3000"/>
              <a:t>     the reader needs</a:t>
            </a:r>
            <a:endParaRPr i="1" sz="3000"/>
          </a:p>
          <a:p>
            <a:pPr algn="l">
              <a:defRPr>
                <a:latin typeface="Optima"/>
                <a:ea typeface="Optima"/>
                <a:cs typeface="Optima"/>
                <a:sym typeface="Optima"/>
              </a:defRPr>
            </a:pPr>
            <a:r>
              <a:rPr i="1" sz="3000"/>
              <a:t>     •The reader should not have to work hard to obtain</a:t>
            </a:r>
            <a:endParaRPr i="1" sz="3000"/>
          </a:p>
          <a:p>
            <a:pPr algn="l">
              <a:defRPr>
                <a:latin typeface="Optima"/>
                <a:ea typeface="Optima"/>
                <a:cs typeface="Optima"/>
                <a:sym typeface="Optima"/>
              </a:defRPr>
            </a:pPr>
            <a:r>
              <a:rPr i="1" sz="3000"/>
              <a:t>     the information they need</a:t>
            </a:r>
          </a:p>
        </p:txBody>
      </p:sp>
      <p:pic>
        <p:nvPicPr>
          <p:cNvPr id="392" name="Image" descr="Image"/>
          <p:cNvPicPr>
            <a:picLocks noChangeAspect="1"/>
          </p:cNvPicPr>
          <p:nvPr/>
        </p:nvPicPr>
        <p:blipFill>
          <a:blip r:embed="rId3">
            <a:extLst/>
          </a:blip>
          <a:stretch>
            <a:fillRect/>
          </a:stretch>
        </p:blipFill>
        <p:spPr>
          <a:xfrm>
            <a:off x="9395118" y="5638800"/>
            <a:ext cx="3387432" cy="1903307"/>
          </a:xfrm>
          <a:prstGeom prst="rect">
            <a:avLst/>
          </a:prstGeom>
          <a:ln w="12700">
            <a:miter lim="400000"/>
          </a:ln>
        </p:spPr>
      </p:pic>
      <p:pic>
        <p:nvPicPr>
          <p:cNvPr id="393" name="Image" descr="Image"/>
          <p:cNvPicPr>
            <a:picLocks noChangeAspect="1"/>
          </p:cNvPicPr>
          <p:nvPr/>
        </p:nvPicPr>
        <p:blipFill>
          <a:blip r:embed="rId4">
            <a:extLst/>
          </a:blip>
          <a:stretch>
            <a:fillRect/>
          </a:stretch>
        </p:blipFill>
        <p:spPr>
          <a:xfrm>
            <a:off x="9451685" y="4591050"/>
            <a:ext cx="3274299" cy="843132"/>
          </a:xfrm>
          <a:prstGeom prst="rect">
            <a:avLst/>
          </a:prstGeom>
          <a:ln w="12700">
            <a:miter lim="400000"/>
          </a:ln>
        </p:spPr>
      </p:pic>
      <p:pic>
        <p:nvPicPr>
          <p:cNvPr id="394" name="Image" descr="Image"/>
          <p:cNvPicPr>
            <a:picLocks noChangeAspect="1"/>
          </p:cNvPicPr>
          <p:nvPr/>
        </p:nvPicPr>
        <p:blipFill>
          <a:blip r:embed="rId5">
            <a:extLst/>
          </a:blip>
          <a:stretch>
            <a:fillRect/>
          </a:stretch>
        </p:blipFill>
        <p:spPr>
          <a:xfrm>
            <a:off x="9715500" y="977900"/>
            <a:ext cx="1312690" cy="1624616"/>
          </a:xfrm>
          <a:prstGeom prst="rect">
            <a:avLst/>
          </a:prstGeom>
          <a:ln w="12700">
            <a:miter lim="400000"/>
          </a:ln>
        </p:spPr>
      </p:pic>
      <p:sp>
        <p:nvSpPr>
          <p:cNvPr id="395"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solidFill>
                  <a:srgbClr val="FFFFFF"/>
                </a:solidFill>
                <a:latin typeface="Helvetica"/>
                <a:ea typeface="Helvetica"/>
                <a:cs typeface="Helvetica"/>
                <a:sym typeface="Helvetica"/>
              </a:defRPr>
            </a:lvl1pPr>
          </a:lstStyle>
          <a:p>
            <a:pPr/>
            <a:fld id="{86CB4B4D-7CA3-9044-876B-883B54F8677D}" type="slidenum"/>
          </a:p>
        </p:txBody>
      </p:sp>
      <p:sp>
        <p:nvSpPr>
          <p:cNvPr id="396" name="5"/>
          <p:cNvSpPr txBox="1"/>
          <p:nvPr/>
        </p:nvSpPr>
        <p:spPr>
          <a:xfrm>
            <a:off x="11393948" y="8496299"/>
            <a:ext cx="24143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Helvetica"/>
                <a:ea typeface="Helvetica"/>
                <a:cs typeface="Helvetica"/>
                <a:sym typeface="Helvetica"/>
              </a:defRPr>
            </a:lvl1pPr>
          </a:lstStyle>
          <a:p>
            <a:pPr/>
            <a:r>
              <a:t>5</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age" descr="Image"/>
          <p:cNvPicPr>
            <a:picLocks noChangeAspect="1"/>
          </p:cNvPicPr>
          <p:nvPr/>
        </p:nvPicPr>
        <p:blipFill>
          <a:blip r:embed="rId2">
            <a:extLst/>
          </a:blip>
          <a:stretch>
            <a:fillRect/>
          </a:stretch>
        </p:blipFill>
        <p:spPr>
          <a:xfrm>
            <a:off x="9450661" y="2156883"/>
            <a:ext cx="3238501" cy="2501901"/>
          </a:xfrm>
          <a:prstGeom prst="rect">
            <a:avLst/>
          </a:prstGeom>
          <a:ln w="12700">
            <a:miter lim="400000"/>
          </a:ln>
        </p:spPr>
      </p:pic>
      <p:sp>
        <p:nvSpPr>
          <p:cNvPr id="399" name="Effective Writing is not just information.…"/>
          <p:cNvSpPr/>
          <p:nvPr/>
        </p:nvSpPr>
        <p:spPr>
          <a:xfrm>
            <a:off x="1434193" y="1510028"/>
            <a:ext cx="9289747" cy="6581144"/>
          </a:xfrm>
          <a:prstGeom prst="rect">
            <a:avLst/>
          </a:prstGeom>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FFFFFF"/>
                </a:solidFill>
                <a:latin typeface="Optima"/>
                <a:ea typeface="Optima"/>
                <a:cs typeface="Optima"/>
                <a:sym typeface="Optima"/>
              </a:defRPr>
            </a:pPr>
            <a:r>
              <a:rPr>
                <a:solidFill>
                  <a:srgbClr val="000000"/>
                </a:solidFill>
              </a:rPr>
              <a:t>Effective Writing is</a:t>
            </a:r>
            <a:r>
              <a:t> </a:t>
            </a:r>
            <a:r>
              <a:rPr>
                <a:solidFill>
                  <a:schemeClr val="accent5"/>
                </a:solidFill>
              </a:rPr>
              <a:t>not just information.</a:t>
            </a:r>
          </a:p>
          <a:p>
            <a:pPr algn="l">
              <a:defRPr>
                <a:solidFill>
                  <a:srgbClr val="FFFFFF"/>
                </a:solidFill>
                <a:latin typeface="Optima"/>
                <a:ea typeface="Optima"/>
                <a:cs typeface="Optima"/>
                <a:sym typeface="Optima"/>
              </a:defRPr>
            </a:pPr>
          </a:p>
          <a:p>
            <a:pPr algn="l">
              <a:defRPr>
                <a:solidFill>
                  <a:srgbClr val="FFFFFF"/>
                </a:solidFill>
                <a:latin typeface="Optima"/>
                <a:ea typeface="Optima"/>
                <a:cs typeface="Optima"/>
                <a:sym typeface="Optima"/>
              </a:defRPr>
            </a:pPr>
          </a:p>
          <a:p>
            <a:pPr algn="l">
              <a:defRPr>
                <a:solidFill>
                  <a:srgbClr val="FFFFFF"/>
                </a:solidFill>
                <a:latin typeface="Optima"/>
                <a:ea typeface="Optima"/>
                <a:cs typeface="Optima"/>
                <a:sym typeface="Optima"/>
              </a:defRPr>
            </a:pPr>
          </a:p>
          <a:p>
            <a:pPr algn="l">
              <a:defRPr>
                <a:solidFill>
                  <a:srgbClr val="FFFFFF"/>
                </a:solidFill>
                <a:latin typeface="Optima"/>
                <a:ea typeface="Optima"/>
                <a:cs typeface="Optima"/>
                <a:sym typeface="Optima"/>
              </a:defRPr>
            </a:pPr>
          </a:p>
          <a:p>
            <a:pPr algn="l">
              <a:defRPr>
                <a:solidFill>
                  <a:srgbClr val="FFFFFF"/>
                </a:solidFill>
                <a:latin typeface="Optima"/>
                <a:ea typeface="Optima"/>
                <a:cs typeface="Optima"/>
                <a:sym typeface="Optima"/>
              </a:defRPr>
            </a:pPr>
            <a:r>
              <a:rPr>
                <a:solidFill>
                  <a:srgbClr val="000000"/>
                </a:solidFill>
              </a:rPr>
              <a:t>Effective Writing should be </a:t>
            </a:r>
            <a:r>
              <a:rPr i="1" sz="4300" u="sng">
                <a:solidFill>
                  <a:schemeClr val="accent5"/>
                </a:solidFill>
              </a:rPr>
              <a:t>useful</a:t>
            </a:r>
            <a:r>
              <a:t> </a:t>
            </a:r>
            <a:r>
              <a:rPr>
                <a:solidFill>
                  <a:srgbClr val="000000"/>
                </a:solidFill>
              </a:rPr>
              <a:t>in</a:t>
            </a:r>
            <a:endParaRPr>
              <a:solidFill>
                <a:srgbClr val="000000"/>
              </a:solidFill>
            </a:endParaRPr>
          </a:p>
          <a:p>
            <a:pPr algn="l">
              <a:defRPr>
                <a:latin typeface="Optima"/>
                <a:ea typeface="Optima"/>
                <a:cs typeface="Optima"/>
                <a:sym typeface="Optima"/>
              </a:defRPr>
            </a:pPr>
            <a:r>
              <a:t>one or more of the following ways:</a:t>
            </a:r>
          </a:p>
          <a:p>
            <a:pPr marL="444500" indent="-444500" algn="l">
              <a:buSzPct val="75000"/>
              <a:buChar char="•"/>
              <a:defRPr i="1" sz="3200">
                <a:latin typeface="Optima"/>
                <a:ea typeface="Optima"/>
                <a:cs typeface="Optima"/>
                <a:sym typeface="Optima"/>
              </a:defRPr>
            </a:pPr>
            <a:r>
              <a:t>Making things happen</a:t>
            </a:r>
          </a:p>
          <a:p>
            <a:pPr marL="444500" indent="-444500" algn="l">
              <a:buSzPct val="75000"/>
              <a:buChar char="•"/>
              <a:defRPr i="1" sz="3200">
                <a:latin typeface="Optima"/>
                <a:ea typeface="Optima"/>
                <a:cs typeface="Optima"/>
                <a:sym typeface="Optima"/>
              </a:defRPr>
            </a:pPr>
            <a:r>
              <a:t>Causing change</a:t>
            </a:r>
          </a:p>
          <a:p>
            <a:pPr marL="444500" indent="-444500" algn="l">
              <a:buSzPct val="75000"/>
              <a:buChar char="•"/>
              <a:defRPr i="1" sz="3200">
                <a:latin typeface="Optima"/>
                <a:ea typeface="Optima"/>
                <a:cs typeface="Optima"/>
                <a:sym typeface="Optima"/>
              </a:defRPr>
            </a:pPr>
            <a:r>
              <a:t>Facilitating decisions</a:t>
            </a:r>
          </a:p>
          <a:p>
            <a:pPr marL="444500" indent="-444500" algn="l">
              <a:buSzPct val="75000"/>
              <a:buChar char="•"/>
              <a:defRPr i="1" sz="3200">
                <a:latin typeface="Optima"/>
                <a:ea typeface="Optima"/>
                <a:cs typeface="Optima"/>
                <a:sym typeface="Optima"/>
              </a:defRPr>
            </a:pPr>
            <a:r>
              <a:t>Bringing about improvements</a:t>
            </a:r>
          </a:p>
          <a:p>
            <a:pPr marL="444500" indent="-444500" algn="l">
              <a:buSzPct val="75000"/>
              <a:buChar char="•"/>
              <a:defRPr i="1" sz="3200">
                <a:latin typeface="Optima"/>
                <a:ea typeface="Optima"/>
                <a:cs typeface="Optima"/>
                <a:sym typeface="Optima"/>
              </a:defRPr>
            </a:pPr>
            <a:r>
              <a:t>Stimulating thought</a:t>
            </a:r>
          </a:p>
        </p:txBody>
      </p:sp>
      <p:pic>
        <p:nvPicPr>
          <p:cNvPr id="400" name="Image" descr="Image"/>
          <p:cNvPicPr>
            <a:picLocks noChangeAspect="1"/>
          </p:cNvPicPr>
          <p:nvPr/>
        </p:nvPicPr>
        <p:blipFill>
          <a:blip r:embed="rId3">
            <a:extLst/>
          </a:blip>
          <a:stretch>
            <a:fillRect/>
          </a:stretch>
        </p:blipFill>
        <p:spPr>
          <a:xfrm>
            <a:off x="10390716" y="3006177"/>
            <a:ext cx="1072465" cy="803313"/>
          </a:xfrm>
          <a:prstGeom prst="rect">
            <a:avLst/>
          </a:prstGeom>
          <a:ln w="12700">
            <a:miter lim="400000"/>
          </a:ln>
        </p:spPr>
      </p:pic>
      <p:pic>
        <p:nvPicPr>
          <p:cNvPr id="401" name="Image" descr="Image"/>
          <p:cNvPicPr>
            <a:picLocks noChangeAspect="1"/>
          </p:cNvPicPr>
          <p:nvPr/>
        </p:nvPicPr>
        <p:blipFill>
          <a:blip r:embed="rId4">
            <a:extLst/>
          </a:blip>
          <a:stretch>
            <a:fillRect/>
          </a:stretch>
        </p:blipFill>
        <p:spPr>
          <a:xfrm>
            <a:off x="7461250" y="5816600"/>
            <a:ext cx="3797300" cy="2133600"/>
          </a:xfrm>
          <a:prstGeom prst="rect">
            <a:avLst/>
          </a:prstGeom>
          <a:ln w="12700">
            <a:miter lim="400000"/>
          </a:ln>
        </p:spPr>
      </p:pic>
      <p:sp>
        <p:nvSpPr>
          <p:cNvPr id="402"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403" name="Never, never, never, ever write just to provide information.  (There’s always Google and other search engines…)"/>
          <p:cNvSpPr txBox="1"/>
          <p:nvPr/>
        </p:nvSpPr>
        <p:spPr>
          <a:xfrm>
            <a:off x="1735666" y="2686050"/>
            <a:ext cx="6405841" cy="1206501"/>
          </a:xfrm>
          <a:prstGeom prst="rect">
            <a:avLst/>
          </a:prstGeom>
          <a:blipFill>
            <a:blip r:embed="rId5"/>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FFFFFF"/>
                </a:solidFill>
              </a:defRPr>
            </a:lvl1pPr>
          </a:lstStyle>
          <a:p>
            <a:pPr/>
            <a:r>
              <a:t>Never, never, never, ever write just to provide information.  (There’s always Google and other search engines…)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Effective documents should be efficient.…"/>
          <p:cNvSpPr/>
          <p:nvPr/>
        </p:nvSpPr>
        <p:spPr>
          <a:xfrm>
            <a:off x="760526" y="811528"/>
            <a:ext cx="9289747" cy="6657344"/>
          </a:xfrm>
          <a:prstGeom prst="rect">
            <a:avLst/>
          </a:prstGeom>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FFFFFF"/>
                </a:solidFill>
                <a:latin typeface="Optima"/>
                <a:ea typeface="Optima"/>
                <a:cs typeface="Optima"/>
                <a:sym typeface="Optima"/>
              </a:defRPr>
            </a:pPr>
            <a:r>
              <a:rPr>
                <a:solidFill>
                  <a:srgbClr val="000000"/>
                </a:solidFill>
              </a:rPr>
              <a:t>Effective documents should be </a:t>
            </a:r>
            <a:r>
              <a:rPr>
                <a:solidFill>
                  <a:schemeClr val="accent5"/>
                </a:solidFill>
              </a:rPr>
              <a:t>efficient.</a:t>
            </a:r>
          </a:p>
          <a:p>
            <a:pPr algn="l">
              <a:defRPr>
                <a:latin typeface="Optima"/>
                <a:ea typeface="Optima"/>
                <a:cs typeface="Optima"/>
                <a:sym typeface="Optima"/>
              </a:defRPr>
            </a:pPr>
            <a:r>
              <a:t>They should:</a:t>
            </a:r>
          </a:p>
          <a:p>
            <a:pPr marL="444500" indent="-444500" algn="l">
              <a:buSzPct val="75000"/>
              <a:buChar char="•"/>
              <a:defRPr i="1" sz="3200">
                <a:solidFill>
                  <a:srgbClr val="FFFFFF"/>
                </a:solidFill>
                <a:latin typeface="Optima"/>
                <a:ea typeface="Optima"/>
                <a:cs typeface="Optima"/>
                <a:sym typeface="Optima"/>
              </a:defRPr>
            </a:pPr>
            <a:r>
              <a:rPr>
                <a:solidFill>
                  <a:srgbClr val="000000"/>
                </a:solidFill>
              </a:rPr>
              <a:t>Save time and energy for the reader </a:t>
            </a:r>
            <a:r>
              <a:rPr>
                <a:solidFill>
                  <a:schemeClr val="accent5"/>
                </a:solidFill>
              </a:rPr>
              <a:t>(not the writer; the writer’s job is to help the reader)</a:t>
            </a:r>
            <a:endParaRPr>
              <a:solidFill>
                <a:srgbClr val="FFF172"/>
              </a:solidFill>
            </a:endParaRPr>
          </a:p>
          <a:p>
            <a:pPr marL="444500" indent="-444500" algn="l">
              <a:buSzPct val="75000"/>
              <a:buChar char="•"/>
              <a:defRPr i="1" sz="3200">
                <a:latin typeface="Optima"/>
                <a:ea typeface="Optima"/>
                <a:cs typeface="Optima"/>
                <a:sym typeface="Optima"/>
              </a:defRPr>
            </a:pPr>
            <a:r>
              <a:t>Provide the reader quick access to useful information</a:t>
            </a:r>
          </a:p>
          <a:p>
            <a:pPr marL="444500" indent="-444500" algn="l">
              <a:buSzPct val="75000"/>
              <a:buChar char="•"/>
              <a:defRPr i="1" sz="3200">
                <a:latin typeface="Optima"/>
                <a:ea typeface="Optima"/>
                <a:cs typeface="Optima"/>
                <a:sym typeface="Optima"/>
              </a:defRPr>
            </a:pPr>
            <a:r>
              <a:t>Be written for the reader’s level of expertise</a:t>
            </a:r>
          </a:p>
          <a:p>
            <a:pPr marL="444500" indent="-444500" algn="l">
              <a:buSzPct val="75000"/>
              <a:buChar char="•"/>
              <a:defRPr i="1" sz="3200">
                <a:latin typeface="Optima"/>
                <a:ea typeface="Optima"/>
                <a:cs typeface="Optima"/>
                <a:sym typeface="Optima"/>
              </a:defRPr>
            </a:pPr>
            <a:r>
              <a:t>Use visuals that substitute for words whenever possible</a:t>
            </a:r>
          </a:p>
          <a:p>
            <a:pPr marL="444500" indent="-444500" algn="l">
              <a:buSzPct val="75000"/>
              <a:buChar char="•"/>
              <a:defRPr i="1" sz="3200">
                <a:latin typeface="Optima"/>
                <a:ea typeface="Optima"/>
                <a:cs typeface="Optima"/>
                <a:sym typeface="Optima"/>
              </a:defRPr>
            </a:pPr>
            <a:r>
              <a:t>Provide a map for the reader to navigate the document</a:t>
            </a:r>
          </a:p>
          <a:p>
            <a:pPr marL="444500" indent="-444500" algn="l">
              <a:buSzPct val="75000"/>
              <a:buChar char="•"/>
              <a:defRPr i="1" sz="3200">
                <a:latin typeface="Optima"/>
                <a:ea typeface="Optima"/>
                <a:cs typeface="Optima"/>
                <a:sym typeface="Optima"/>
              </a:defRPr>
            </a:pPr>
            <a:r>
              <a:t>Have an inviting appearance so that readers will be attracted to them</a:t>
            </a:r>
          </a:p>
        </p:txBody>
      </p:sp>
      <p:pic>
        <p:nvPicPr>
          <p:cNvPr id="406" name="Image" descr="Image"/>
          <p:cNvPicPr>
            <a:picLocks noChangeAspect="1"/>
          </p:cNvPicPr>
          <p:nvPr/>
        </p:nvPicPr>
        <p:blipFill>
          <a:blip r:embed="rId2">
            <a:extLst/>
          </a:blip>
          <a:stretch>
            <a:fillRect/>
          </a:stretch>
        </p:blipFill>
        <p:spPr>
          <a:xfrm>
            <a:off x="9296400" y="2146300"/>
            <a:ext cx="3556000" cy="2286000"/>
          </a:xfrm>
          <a:prstGeom prst="rect">
            <a:avLst/>
          </a:prstGeom>
          <a:ln w="12700">
            <a:miter lim="400000"/>
          </a:ln>
        </p:spPr>
      </p:pic>
      <p:pic>
        <p:nvPicPr>
          <p:cNvPr id="407" name="Image" descr="Image"/>
          <p:cNvPicPr>
            <a:picLocks noChangeAspect="1"/>
          </p:cNvPicPr>
          <p:nvPr/>
        </p:nvPicPr>
        <p:blipFill>
          <a:blip r:embed="rId3">
            <a:extLst/>
          </a:blip>
          <a:stretch>
            <a:fillRect/>
          </a:stretch>
        </p:blipFill>
        <p:spPr>
          <a:xfrm>
            <a:off x="6889750" y="7092950"/>
            <a:ext cx="3467100" cy="2349500"/>
          </a:xfrm>
          <a:prstGeom prst="rect">
            <a:avLst/>
          </a:prstGeom>
          <a:ln w="12700">
            <a:miter lim="400000"/>
          </a:ln>
        </p:spPr>
      </p:pic>
      <p:sp>
        <p:nvSpPr>
          <p:cNvPr id="408"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Effective Document Design:"/>
          <p:cNvSpPr/>
          <p:nvPr/>
        </p:nvSpPr>
        <p:spPr>
          <a:xfrm>
            <a:off x="415772" y="653413"/>
            <a:ext cx="5672939" cy="648974"/>
          </a:xfrm>
          <a:prstGeom prst="rect">
            <a:avLst/>
          </a:prstGeom>
          <a:gradFill>
            <a:gsLst>
              <a:gs pos="36057">
                <a:srgbClr val="FBFBFB"/>
              </a:gs>
              <a:gs pos="100000">
                <a:srgbClr val="BEBEBE"/>
              </a:gs>
            </a:gsLst>
            <a:lin ang="5400000"/>
          </a:gradFill>
          <a:ln w="12700">
            <a:miter lim="400000"/>
          </a:ln>
          <a:effectLst>
            <a:outerShdw sx="100000" sy="100000" kx="0" ky="0" algn="b" rotWithShape="0" blurRad="381000" dist="119618" dir="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AA7942"/>
                </a:solidFill>
                <a:latin typeface="Optima"/>
                <a:ea typeface="Optima"/>
                <a:cs typeface="Optima"/>
                <a:sym typeface="Optima"/>
              </a:defRPr>
            </a:lvl1pPr>
          </a:lstStyle>
          <a:p>
            <a:pPr/>
            <a:r>
              <a:t>Effective Document Design:</a:t>
            </a:r>
          </a:p>
        </p:txBody>
      </p:sp>
      <p:sp>
        <p:nvSpPr>
          <p:cNvPr id="411" name="Effective Writing Characteristics"/>
          <p:cNvSpPr/>
          <p:nvPr/>
        </p:nvSpPr>
        <p:spPr>
          <a:xfrm>
            <a:off x="479247" y="4844413"/>
            <a:ext cx="6539332" cy="648974"/>
          </a:xfrm>
          <a:prstGeom prst="rect">
            <a:avLst/>
          </a:prstGeom>
          <a:gradFill>
            <a:gsLst>
              <a:gs pos="36057">
                <a:srgbClr val="FBFBFB"/>
              </a:gs>
              <a:gs pos="100000">
                <a:srgbClr val="BEBEBE"/>
              </a:gs>
            </a:gsLst>
            <a:lin ang="5400000"/>
          </a:gradFill>
          <a:ln w="12700">
            <a:miter lim="400000"/>
          </a:ln>
          <a:effectLst>
            <a:outerShdw sx="100000" sy="100000" kx="0" ky="0" algn="b" rotWithShape="0" blurRad="381000" dist="119618" dir="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AA7942"/>
                </a:solidFill>
                <a:latin typeface="Optima"/>
                <a:ea typeface="Optima"/>
                <a:cs typeface="Optima"/>
                <a:sym typeface="Optima"/>
              </a:defRPr>
            </a:lvl1pPr>
          </a:lstStyle>
          <a:p>
            <a:pPr/>
            <a:r>
              <a:t>Effective Writing Characteristics</a:t>
            </a:r>
          </a:p>
        </p:txBody>
      </p:sp>
      <p:pic>
        <p:nvPicPr>
          <p:cNvPr id="412" name="Image" descr="Image"/>
          <p:cNvPicPr>
            <a:picLocks noChangeAspect="1"/>
          </p:cNvPicPr>
          <p:nvPr/>
        </p:nvPicPr>
        <p:blipFill>
          <a:blip r:embed="rId2">
            <a:extLst/>
          </a:blip>
          <a:stretch>
            <a:fillRect/>
          </a:stretch>
        </p:blipFill>
        <p:spPr>
          <a:xfrm>
            <a:off x="9236211" y="1109868"/>
            <a:ext cx="3146290" cy="1665082"/>
          </a:xfrm>
          <a:prstGeom prst="rect">
            <a:avLst/>
          </a:prstGeom>
          <a:ln w="12700">
            <a:miter lim="400000"/>
          </a:ln>
        </p:spPr>
      </p:pic>
      <p:pic>
        <p:nvPicPr>
          <p:cNvPr id="413" name="Image" descr="Image"/>
          <p:cNvPicPr>
            <a:picLocks noChangeAspect="1"/>
          </p:cNvPicPr>
          <p:nvPr/>
        </p:nvPicPr>
        <p:blipFill>
          <a:blip r:embed="rId3">
            <a:extLst/>
          </a:blip>
          <a:srcRect l="3026" t="3279" r="3026" b="20126"/>
          <a:stretch>
            <a:fillRect/>
          </a:stretch>
        </p:blipFill>
        <p:spPr>
          <a:xfrm>
            <a:off x="8814264" y="5143872"/>
            <a:ext cx="3126682" cy="1788220"/>
          </a:xfrm>
          <a:prstGeom prst="rect">
            <a:avLst/>
          </a:prstGeom>
          <a:ln w="12700">
            <a:miter lim="400000"/>
          </a:ln>
        </p:spPr>
      </p:pic>
      <p:sp>
        <p:nvSpPr>
          <p:cNvPr id="414" name="Professional documents must be designed, not just written.…"/>
          <p:cNvSpPr txBox="1"/>
          <p:nvPr/>
        </p:nvSpPr>
        <p:spPr>
          <a:xfrm>
            <a:off x="1079500" y="1470659"/>
            <a:ext cx="8250124" cy="34086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defRPr sz="2400">
                <a:latin typeface="Optima"/>
                <a:ea typeface="Optima"/>
                <a:cs typeface="Optima"/>
                <a:sym typeface="Optima"/>
              </a:defRPr>
            </a:pPr>
            <a:r>
              <a:t>Professional documents must be </a:t>
            </a:r>
            <a:r>
              <a:rPr b="1">
                <a:solidFill>
                  <a:srgbClr val="0433FF"/>
                </a:solidFill>
              </a:rPr>
              <a:t>designed</a:t>
            </a:r>
            <a:r>
              <a:t>, not just written.</a:t>
            </a:r>
          </a:p>
          <a:p>
            <a:pPr marL="444500" indent="-444500" algn="l">
              <a:buSzPct val="75000"/>
              <a:buChar char="•"/>
              <a:defRPr sz="2400">
                <a:latin typeface="Optima"/>
                <a:ea typeface="Optima"/>
                <a:cs typeface="Optima"/>
                <a:sym typeface="Optima"/>
              </a:defRPr>
            </a:pPr>
            <a:r>
              <a:t>The way the document looks on the page: </a:t>
            </a:r>
            <a:r>
              <a:rPr b="1">
                <a:solidFill>
                  <a:srgbClr val="0433FF"/>
                </a:solidFill>
              </a:rPr>
              <a:t>its appearance</a:t>
            </a:r>
            <a:endParaRPr b="1">
              <a:solidFill>
                <a:srgbClr val="0433FF"/>
              </a:solidFill>
            </a:endParaRPr>
          </a:p>
          <a:p>
            <a:pPr algn="l">
              <a:defRPr sz="2400">
                <a:latin typeface="Optima"/>
                <a:ea typeface="Optima"/>
                <a:cs typeface="Optima"/>
                <a:sym typeface="Optima"/>
              </a:defRPr>
            </a:pPr>
            <a:r>
              <a:rPr b="1">
                <a:solidFill>
                  <a:srgbClr val="0433FF"/>
                </a:solidFill>
              </a:rPr>
              <a:t>	is just as important — probably more important—</a:t>
            </a:r>
            <a:endParaRPr b="1">
              <a:solidFill>
                <a:srgbClr val="0433FF"/>
              </a:solidFill>
            </a:endParaRPr>
          </a:p>
          <a:p>
            <a:pPr algn="l">
              <a:defRPr sz="2400">
                <a:latin typeface="Optima"/>
                <a:ea typeface="Optima"/>
                <a:cs typeface="Optima"/>
                <a:sym typeface="Optima"/>
              </a:defRPr>
            </a:pPr>
            <a:r>
              <a:rPr b="1">
                <a:solidFill>
                  <a:srgbClr val="0433FF"/>
                </a:solidFill>
              </a:rPr>
              <a:t>	than the content.</a:t>
            </a:r>
            <a:endParaRPr b="1">
              <a:solidFill>
                <a:srgbClr val="0433FF"/>
              </a:solidFill>
            </a:endParaRPr>
          </a:p>
          <a:p>
            <a:pPr marL="444500" indent="-444500" algn="l">
              <a:buSzPct val="75000"/>
              <a:buChar char="•"/>
              <a:defRPr sz="2400">
                <a:latin typeface="Optima"/>
                <a:ea typeface="Optima"/>
                <a:cs typeface="Optima"/>
                <a:sym typeface="Optima"/>
              </a:defRPr>
            </a:pPr>
            <a:r>
              <a:t>Readers will read documents which are inviting and </a:t>
            </a:r>
          </a:p>
          <a:p>
            <a:pPr algn="l">
              <a:defRPr sz="2400">
                <a:latin typeface="Optima"/>
                <a:ea typeface="Optima"/>
                <a:cs typeface="Optima"/>
                <a:sym typeface="Optima"/>
              </a:defRPr>
            </a:pPr>
            <a:r>
              <a:t>	provide a good impression; they will ignore those which</a:t>
            </a:r>
          </a:p>
          <a:p>
            <a:pPr algn="l">
              <a:defRPr sz="2400">
                <a:latin typeface="Optima"/>
                <a:ea typeface="Optima"/>
                <a:cs typeface="Optima"/>
                <a:sym typeface="Optima"/>
              </a:defRPr>
            </a:pPr>
            <a:r>
              <a:t>	are not inviting.</a:t>
            </a:r>
          </a:p>
          <a:p>
            <a:pPr marL="444500" indent="-444500" algn="l">
              <a:buSzPct val="75000"/>
              <a:buChar char="•"/>
              <a:defRPr sz="2400">
                <a:latin typeface="Optima"/>
                <a:ea typeface="Optima"/>
                <a:cs typeface="Optima"/>
                <a:sym typeface="Optima"/>
              </a:defRPr>
            </a:pPr>
            <a:r>
              <a:t>Computers make good design possible; familiarity with </a:t>
            </a:r>
          </a:p>
          <a:p>
            <a:pPr algn="l">
              <a:defRPr sz="2400">
                <a:latin typeface="Optima"/>
                <a:ea typeface="Optima"/>
                <a:cs typeface="Optima"/>
                <a:sym typeface="Optima"/>
              </a:defRPr>
            </a:pPr>
            <a:r>
              <a:t>	software which allows for good design is important.</a:t>
            </a:r>
          </a:p>
        </p:txBody>
      </p:sp>
      <p:pic>
        <p:nvPicPr>
          <p:cNvPr id="415" name="Image" descr="Image"/>
          <p:cNvPicPr>
            <a:picLocks noChangeAspect="1"/>
          </p:cNvPicPr>
          <p:nvPr/>
        </p:nvPicPr>
        <p:blipFill>
          <a:blip r:embed="rId4">
            <a:extLst/>
          </a:blip>
          <a:stretch>
            <a:fillRect/>
          </a:stretch>
        </p:blipFill>
        <p:spPr>
          <a:xfrm>
            <a:off x="8629550" y="6982480"/>
            <a:ext cx="2044800" cy="2599671"/>
          </a:xfrm>
          <a:prstGeom prst="rect">
            <a:avLst/>
          </a:prstGeom>
          <a:ln w="12700">
            <a:miter lim="400000"/>
          </a:ln>
        </p:spPr>
      </p:pic>
      <p:sp>
        <p:nvSpPr>
          <p:cNvPr id="416"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417" name="Effective documents are designed differently from…"/>
          <p:cNvSpPr txBox="1"/>
          <p:nvPr/>
        </p:nvSpPr>
        <p:spPr>
          <a:xfrm>
            <a:off x="317500" y="6214109"/>
            <a:ext cx="7276593" cy="23037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defRPr sz="2400">
                <a:latin typeface="Optima"/>
                <a:ea typeface="Optima"/>
                <a:cs typeface="Optima"/>
                <a:sym typeface="Optima"/>
              </a:defRPr>
            </a:pPr>
            <a:r>
              <a:t>Effective documents are </a:t>
            </a:r>
            <a:r>
              <a:rPr b="1">
                <a:solidFill>
                  <a:srgbClr val="0433FF"/>
                </a:solidFill>
              </a:rPr>
              <a:t>designed</a:t>
            </a:r>
            <a:r>
              <a:t> differently from</a:t>
            </a:r>
          </a:p>
          <a:p>
            <a:pPr algn="l">
              <a:defRPr sz="2400">
                <a:latin typeface="Optima"/>
                <a:ea typeface="Optima"/>
                <a:cs typeface="Optima"/>
                <a:sym typeface="Optima"/>
              </a:defRPr>
            </a:pPr>
            <a:r>
              <a:t>	most other forms of writing.</a:t>
            </a:r>
          </a:p>
          <a:p>
            <a:pPr marL="444500" indent="-444500" algn="l">
              <a:buSzPct val="75000"/>
              <a:buChar char="•"/>
              <a:defRPr sz="2400">
                <a:latin typeface="Optima"/>
                <a:ea typeface="Optima"/>
                <a:cs typeface="Optima"/>
                <a:sym typeface="Optima"/>
              </a:defRPr>
            </a:pPr>
            <a:r>
              <a:t>Effective documents generate the reader’s attention.</a:t>
            </a:r>
          </a:p>
          <a:p>
            <a:pPr marL="444500" indent="-444500" algn="l">
              <a:buSzPct val="75000"/>
              <a:buChar char="•"/>
              <a:defRPr sz="2400">
                <a:latin typeface="Optima"/>
                <a:ea typeface="Optima"/>
                <a:cs typeface="Optima"/>
                <a:sym typeface="Optima"/>
              </a:defRPr>
            </a:pPr>
            <a:r>
              <a:t>Documents compete for readers’ attention (as</a:t>
            </a:r>
          </a:p>
          <a:p>
            <a:pPr algn="l">
              <a:defRPr sz="2400">
                <a:latin typeface="Optima"/>
                <a:ea typeface="Optima"/>
                <a:cs typeface="Optima"/>
                <a:sym typeface="Optima"/>
              </a:defRPr>
            </a:pPr>
            <a:r>
              <a:t>	computers generate more and more paper), so</a:t>
            </a:r>
          </a:p>
          <a:p>
            <a:pPr algn="l">
              <a:defRPr sz="2400">
                <a:latin typeface="Optima"/>
                <a:ea typeface="Optima"/>
                <a:cs typeface="Optima"/>
                <a:sym typeface="Optima"/>
              </a:defRPr>
            </a:pPr>
            <a:r>
              <a:t>	documents must be designed to attract attention.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Usability (Usefulness)"/>
          <p:cNvSpPr txBox="1"/>
          <p:nvPr/>
        </p:nvSpPr>
        <p:spPr>
          <a:xfrm>
            <a:off x="1584229" y="679199"/>
            <a:ext cx="7016942"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300">
                <a:solidFill>
                  <a:schemeClr val="accent1"/>
                </a:solidFill>
                <a:latin typeface="Helvetica Neue"/>
                <a:ea typeface="Helvetica Neue"/>
                <a:cs typeface="Helvetica Neue"/>
                <a:sym typeface="Helvetica Neue"/>
              </a:defRPr>
            </a:lvl1pPr>
          </a:lstStyle>
          <a:p>
            <a:pPr/>
            <a:r>
              <a:t>Usability (Usefulness)</a:t>
            </a:r>
          </a:p>
        </p:txBody>
      </p:sp>
      <p:sp>
        <p:nvSpPr>
          <p:cNvPr id="420" name="A document’s usability is a measure of how well…"/>
          <p:cNvSpPr txBox="1"/>
          <p:nvPr/>
        </p:nvSpPr>
        <p:spPr>
          <a:xfrm>
            <a:off x="1791106" y="2037333"/>
            <a:ext cx="8250556" cy="10053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latin typeface="Helvetica Neue"/>
                <a:ea typeface="Helvetica Neue"/>
                <a:cs typeface="Helvetica Neue"/>
                <a:sym typeface="Helvetica Neue"/>
              </a:defRPr>
            </a:pPr>
            <a:r>
              <a:t>A document’s usability is a measure of how well</a:t>
            </a:r>
          </a:p>
          <a:p>
            <a:pPr algn="l">
              <a:defRPr sz="3000">
                <a:latin typeface="Helvetica Neue"/>
                <a:ea typeface="Helvetica Neue"/>
                <a:cs typeface="Helvetica Neue"/>
                <a:sym typeface="Helvetica Neue"/>
              </a:defRPr>
            </a:pPr>
            <a:r>
              <a:t>that document meets the needs of its audience.</a:t>
            </a:r>
          </a:p>
        </p:txBody>
      </p:sp>
      <p:sp>
        <p:nvSpPr>
          <p:cNvPr id="421" name="Readers should be able to easily:…"/>
          <p:cNvSpPr txBox="1"/>
          <p:nvPr/>
        </p:nvSpPr>
        <p:spPr>
          <a:xfrm>
            <a:off x="1791106" y="3586733"/>
            <a:ext cx="8222561" cy="36779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defRPr>
                <a:latin typeface="Helvetica Neue"/>
                <a:ea typeface="Helvetica Neue"/>
                <a:cs typeface="Helvetica Neue"/>
                <a:sym typeface="Helvetica Neue"/>
              </a:defRPr>
            </a:pPr>
            <a:r>
              <a:t>Readers should be able to easily:</a:t>
            </a:r>
          </a:p>
          <a:p>
            <a:pPr marL="370416" indent="-370416" algn="l">
              <a:lnSpc>
                <a:spcPct val="150000"/>
              </a:lnSpc>
              <a:buSzPct val="75000"/>
              <a:buChar char="•"/>
              <a:defRPr sz="3300">
                <a:latin typeface="Helvetica Neue"/>
                <a:ea typeface="Helvetica Neue"/>
                <a:cs typeface="Helvetica Neue"/>
                <a:sym typeface="Helvetica Neue"/>
              </a:defRPr>
            </a:pPr>
            <a:r>
              <a:rPr b="1">
                <a:solidFill>
                  <a:schemeClr val="accent5"/>
                </a:solidFill>
              </a:rPr>
              <a:t>Locate</a:t>
            </a:r>
            <a:r>
              <a:rPr b="1"/>
              <a:t> </a:t>
            </a:r>
            <a:r>
              <a:t>the information they need</a:t>
            </a:r>
          </a:p>
          <a:p>
            <a:pPr marL="370416" indent="-370416" algn="l">
              <a:lnSpc>
                <a:spcPct val="150000"/>
              </a:lnSpc>
              <a:buSzPct val="75000"/>
              <a:buChar char="•"/>
              <a:defRPr sz="3300">
                <a:latin typeface="Helvetica Neue"/>
                <a:ea typeface="Helvetica Neue"/>
                <a:cs typeface="Helvetica Neue"/>
                <a:sym typeface="Helvetica Neue"/>
              </a:defRPr>
            </a:pPr>
            <a:r>
              <a:rPr b="1">
                <a:solidFill>
                  <a:schemeClr val="accent5"/>
                </a:solidFill>
              </a:rPr>
              <a:t>Understand</a:t>
            </a:r>
            <a:r>
              <a:t> the information immediately</a:t>
            </a:r>
          </a:p>
          <a:p>
            <a:pPr marL="370416" indent="-370416" algn="l">
              <a:lnSpc>
                <a:spcPct val="150000"/>
              </a:lnSpc>
              <a:buSzPct val="75000"/>
              <a:buChar char="•"/>
              <a:defRPr sz="3300">
                <a:latin typeface="Helvetica Neue"/>
                <a:ea typeface="Helvetica Neue"/>
                <a:cs typeface="Helvetica Neue"/>
                <a:sym typeface="Helvetica Neue"/>
              </a:defRPr>
            </a:pPr>
            <a:r>
              <a:rPr b="1">
                <a:solidFill>
                  <a:schemeClr val="accent5"/>
                </a:solidFill>
              </a:rPr>
              <a:t>Use </a:t>
            </a:r>
            <a:r>
              <a:t>the information successfully</a:t>
            </a:r>
          </a:p>
          <a:p>
            <a:pPr marL="370416" indent="-370416" algn="l">
              <a:lnSpc>
                <a:spcPct val="150000"/>
              </a:lnSpc>
              <a:buSzPct val="75000"/>
              <a:buChar char="•"/>
              <a:defRPr sz="3300">
                <a:latin typeface="Helvetica Neue"/>
                <a:ea typeface="Helvetica Neue"/>
                <a:cs typeface="Helvetica Neue"/>
                <a:sym typeface="Helvetica Neue"/>
              </a:defRPr>
            </a:pPr>
            <a:r>
              <a:rPr b="1">
                <a:solidFill>
                  <a:schemeClr val="accent5"/>
                </a:solidFill>
              </a:rPr>
              <a:t>Remember</a:t>
            </a:r>
            <a:r>
              <a:t> the information for future use</a:t>
            </a:r>
          </a:p>
        </p:txBody>
      </p:sp>
      <p:sp>
        <p:nvSpPr>
          <p:cNvPr id="422" name="The writer’s responsibility is to ensure that readers…"/>
          <p:cNvSpPr txBox="1"/>
          <p:nvPr/>
        </p:nvSpPr>
        <p:spPr>
          <a:xfrm>
            <a:off x="1791106" y="7549325"/>
            <a:ext cx="9308974"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i="1" sz="3000">
                <a:solidFill>
                  <a:srgbClr val="0096FF"/>
                </a:solidFill>
                <a:latin typeface="Helvetica Neue"/>
                <a:ea typeface="Helvetica Neue"/>
                <a:cs typeface="Helvetica Neue"/>
                <a:sym typeface="Helvetica Neue"/>
              </a:defRPr>
            </a:pPr>
            <a:r>
              <a:t>The writer’s responsibility is to ensure that readers</a:t>
            </a:r>
          </a:p>
          <a:p>
            <a:pPr algn="l">
              <a:defRPr b="1" i="1" sz="3000">
                <a:solidFill>
                  <a:srgbClr val="0096FF"/>
                </a:solidFill>
                <a:latin typeface="Helvetica Neue"/>
                <a:ea typeface="Helvetica Neue"/>
                <a:cs typeface="Helvetica Neue"/>
                <a:sym typeface="Helvetica Neue"/>
              </a:defRPr>
            </a:pPr>
            <a:r>
              <a:t>will be able to accomplish these things.</a:t>
            </a:r>
          </a:p>
        </p:txBody>
      </p:sp>
      <p:sp>
        <p:nvSpPr>
          <p:cNvPr id="423"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Levels of Technicality"/>
          <p:cNvSpPr txBox="1"/>
          <p:nvPr/>
        </p:nvSpPr>
        <p:spPr>
          <a:xfrm>
            <a:off x="551306" y="361313"/>
            <a:ext cx="4314598" cy="6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a:solidFill>
                  <a:srgbClr val="0433FF"/>
                </a:solidFill>
                <a:latin typeface="Optima"/>
                <a:ea typeface="Optima"/>
                <a:cs typeface="Optima"/>
                <a:sym typeface="Optima"/>
              </a:defRPr>
            </a:lvl1pPr>
          </a:lstStyle>
          <a:p>
            <a:pPr/>
            <a:r>
              <a:t>Levels of Technicality</a:t>
            </a:r>
          </a:p>
        </p:txBody>
      </p:sp>
      <p:graphicFrame>
        <p:nvGraphicFramePr>
          <p:cNvPr id="426" name="Table 1"/>
          <p:cNvGraphicFramePr/>
          <p:nvPr/>
        </p:nvGraphicFramePr>
        <p:xfrm>
          <a:off x="1270000" y="1270000"/>
          <a:ext cx="10464800" cy="72136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488266"/>
                <a:gridCol w="3488266"/>
                <a:gridCol w="3488266"/>
              </a:tblGrid>
              <a:tr h="1803400">
                <a:tc>
                  <a:txBody>
                    <a:bodyPr/>
                    <a:lstStyle/>
                    <a:p>
                      <a:pPr algn="l" defTabSz="914400"/>
                      <a:r>
                        <a:rPr b="1" sz="3100">
                          <a:solidFill>
                            <a:srgbClr val="FFFFFF"/>
                          </a:solidFill>
                          <a:latin typeface="Optima"/>
                          <a:ea typeface="Optima"/>
                          <a:cs typeface="Optima"/>
                          <a:sym typeface="Optima"/>
                        </a:rPr>
                        <a:t>Who will use the document?</a:t>
                      </a:r>
                    </a:p>
                  </a:txBody>
                  <a:tcPr marL="50800" marR="50800" marT="50800" marB="50800" anchor="ctr" anchorCtr="0" horzOverflow="overflow">
                    <a:lnB w="38100">
                      <a:solidFill>
                        <a:schemeClr val="accent1">
                          <a:hueOff val="47394"/>
                          <a:satOff val="-25753"/>
                          <a:lumOff val="-7544"/>
                        </a:schemeClr>
                      </a:solidFill>
                      <a:miter lim="400000"/>
                    </a:lnB>
                    <a:solidFill>
                      <a:schemeClr val="accent1">
                        <a:satOff val="-3355"/>
                        <a:lumOff val="26614"/>
                      </a:schemeClr>
                    </a:solidFill>
                  </a:tcPr>
                </a:tc>
                <a:tc>
                  <a:txBody>
                    <a:bodyPr/>
                    <a:lstStyle/>
                    <a:p>
                      <a:pPr algn="l" defTabSz="914400"/>
                      <a:r>
                        <a:rPr b="1" sz="3100">
                          <a:solidFill>
                            <a:srgbClr val="FFFFFF"/>
                          </a:solidFill>
                          <a:latin typeface="Optima"/>
                          <a:ea typeface="Optima"/>
                          <a:cs typeface="Optima"/>
                          <a:sym typeface="Optima"/>
                        </a:rPr>
                        <a:t>At what level of technicality?</a:t>
                      </a:r>
                    </a:p>
                  </a:txBody>
                  <a:tcPr marL="50800" marR="50800" marT="50800" marB="50800" anchor="ctr" anchorCtr="0" horzOverflow="overflow">
                    <a:lnB w="38100">
                      <a:solidFill>
                        <a:schemeClr val="accent1">
                          <a:hueOff val="47394"/>
                          <a:satOff val="-25753"/>
                          <a:lumOff val="-7544"/>
                        </a:schemeClr>
                      </a:solidFill>
                      <a:miter lim="400000"/>
                    </a:lnB>
                    <a:solidFill>
                      <a:schemeClr val="accent1">
                        <a:satOff val="-3355"/>
                        <a:lumOff val="26614"/>
                      </a:schemeClr>
                    </a:solidFill>
                  </a:tcPr>
                </a:tc>
                <a:tc>
                  <a:txBody>
                    <a:bodyPr/>
                    <a:lstStyle/>
                    <a:p>
                      <a:pPr algn="l" defTabSz="914400"/>
                      <a:r>
                        <a:rPr b="1" sz="3100">
                          <a:solidFill>
                            <a:srgbClr val="FFFFFF"/>
                          </a:solidFill>
                          <a:latin typeface="Optima"/>
                          <a:ea typeface="Optima"/>
                          <a:cs typeface="Optima"/>
                          <a:sym typeface="Optima"/>
                        </a:rPr>
                        <a:t>How much information do they need?</a:t>
                      </a:r>
                    </a:p>
                  </a:txBody>
                  <a:tcPr marL="50800" marR="50800" marT="50800" marB="50800" anchor="ctr" anchorCtr="0" horzOverflow="overflow">
                    <a:lnB w="38100">
                      <a:solidFill>
                        <a:schemeClr val="accent1">
                          <a:hueOff val="47394"/>
                          <a:satOff val="-25753"/>
                          <a:lumOff val="-7544"/>
                        </a:schemeClr>
                      </a:solidFill>
                      <a:miter lim="400000"/>
                    </a:lnB>
                    <a:solidFill>
                      <a:schemeClr val="accent1">
                        <a:satOff val="-3355"/>
                        <a:lumOff val="26614"/>
                      </a:schemeClr>
                    </a:solidFill>
                  </a:tcPr>
                </a:tc>
              </a:tr>
              <a:tr h="1803400">
                <a:tc>
                  <a:txBody>
                    <a:bodyPr/>
                    <a:lstStyle/>
                    <a:p>
                      <a:pPr algn="l" defTabSz="914400"/>
                      <a:r>
                        <a:rPr b="1" i="1" sz="2600">
                          <a:latin typeface="Optima"/>
                          <a:ea typeface="Optima"/>
                          <a:cs typeface="Optima"/>
                          <a:sym typeface="Optima"/>
                        </a:rPr>
                        <a:t>Experts</a:t>
                      </a:r>
                    </a:p>
                  </a:txBody>
                  <a:tcPr marL="50800" marR="50800" marT="50800" marB="50800" anchor="ctr" anchorCtr="0" horzOverflow="overflow">
                    <a:lnT w="38100">
                      <a:solidFill>
                        <a:schemeClr val="accent1">
                          <a:hueOff val="47394"/>
                          <a:satOff val="-25753"/>
                          <a:lumOff val="-7544"/>
                        </a:schemeClr>
                      </a:solidFill>
                      <a:miter lim="400000"/>
                    </a:lnT>
                  </a:tcPr>
                </a:tc>
                <a:tc>
                  <a:txBody>
                    <a:bodyPr/>
                    <a:lstStyle/>
                    <a:p>
                      <a:pPr algn="l" defTabSz="914400"/>
                      <a:r>
                        <a:rPr sz="2600">
                          <a:latin typeface="Optima"/>
                          <a:ea typeface="Optima"/>
                          <a:cs typeface="Optima"/>
                          <a:sym typeface="Optima"/>
                        </a:rPr>
                        <a:t>Highly technical</a:t>
                      </a:r>
                    </a:p>
                  </a:txBody>
                  <a:tcPr marL="50800" marR="50800" marT="50800" marB="50800" anchor="ctr" anchorCtr="0" horzOverflow="overflow">
                    <a:lnT w="38100">
                      <a:solidFill>
                        <a:schemeClr val="accent1">
                          <a:hueOff val="47394"/>
                          <a:satOff val="-25753"/>
                          <a:lumOff val="-7544"/>
                        </a:schemeClr>
                      </a:solidFill>
                      <a:miter lim="400000"/>
                    </a:lnT>
                  </a:tcPr>
                </a:tc>
                <a:tc>
                  <a:txBody>
                    <a:bodyPr/>
                    <a:lstStyle/>
                    <a:p>
                      <a:pPr algn="l" defTabSz="914400"/>
                      <a:r>
                        <a:rPr sz="2600">
                          <a:latin typeface="Optima"/>
                          <a:ea typeface="Optima"/>
                          <a:cs typeface="Optima"/>
                          <a:sym typeface="Optima"/>
                        </a:rPr>
                        <a:t>Just the facts and figures</a:t>
                      </a:r>
                    </a:p>
                  </a:txBody>
                  <a:tcPr marL="50800" marR="50800" marT="50800" marB="50800" anchor="ctr" anchorCtr="0" horzOverflow="overflow">
                    <a:lnT w="38100">
                      <a:solidFill>
                        <a:schemeClr val="accent1">
                          <a:hueOff val="47394"/>
                          <a:satOff val="-25753"/>
                          <a:lumOff val="-7544"/>
                        </a:schemeClr>
                      </a:solidFill>
                      <a:miter lim="400000"/>
                    </a:lnT>
                  </a:tcPr>
                </a:tc>
              </a:tr>
              <a:tr h="1803400">
                <a:tc>
                  <a:txBody>
                    <a:bodyPr/>
                    <a:lstStyle/>
                    <a:p>
                      <a:pPr algn="l" defTabSz="914400">
                        <a:defRPr b="1" i="1" sz="2600">
                          <a:latin typeface="Optima"/>
                          <a:ea typeface="Optima"/>
                          <a:cs typeface="Optima"/>
                          <a:sym typeface="Optima"/>
                        </a:defRPr>
                      </a:pPr>
                      <a:r>
                        <a:t>Informed </a:t>
                      </a:r>
                    </a:p>
                    <a:p>
                      <a:pPr algn="l" defTabSz="914400">
                        <a:defRPr sz="2600">
                          <a:latin typeface="Optima"/>
                          <a:ea typeface="Optima"/>
                          <a:cs typeface="Optima"/>
                          <a:sym typeface="Optima"/>
                        </a:defRPr>
                      </a:pPr>
                      <a:r>
                        <a:rPr b="1" i="1"/>
                        <a:t>Persons</a:t>
                      </a:r>
                      <a:r>
                        <a:t> </a:t>
                      </a:r>
                    </a:p>
                    <a:p>
                      <a:pPr algn="l" defTabSz="914400">
                        <a:defRPr sz="2600">
                          <a:latin typeface="Optima"/>
                          <a:ea typeface="Optima"/>
                          <a:cs typeface="Optima"/>
                          <a:sym typeface="Optima"/>
                        </a:defRPr>
                      </a:pPr>
                      <a:r>
                        <a:rPr sz="2000"/>
                        <a:t>(some knowledge of </a:t>
                      </a:r>
                      <a:endParaRPr sz="2000"/>
                    </a:p>
                    <a:p>
                      <a:pPr algn="l" defTabSz="914400">
                        <a:defRPr sz="2600">
                          <a:latin typeface="Optima"/>
                          <a:ea typeface="Optima"/>
                          <a:cs typeface="Optima"/>
                          <a:sym typeface="Optima"/>
                        </a:defRPr>
                      </a:pPr>
                      <a:r>
                        <a:rPr sz="2000"/>
                        <a:t>the subject)</a:t>
                      </a:r>
                    </a:p>
                  </a:txBody>
                  <a:tcPr marL="50800" marR="50800" marT="50800" marB="50800" anchor="ctr" anchorCtr="0" horzOverflow="overflow"/>
                </a:tc>
                <a:tc>
                  <a:txBody>
                    <a:bodyPr/>
                    <a:lstStyle/>
                    <a:p>
                      <a:pPr algn="l" defTabSz="914400"/>
                      <a:r>
                        <a:rPr sz="2600">
                          <a:latin typeface="Optima"/>
                          <a:ea typeface="Optima"/>
                          <a:cs typeface="Optima"/>
                          <a:sym typeface="Optima"/>
                        </a:rPr>
                        <a:t>Semi-technical</a:t>
                      </a:r>
                    </a:p>
                  </a:txBody>
                  <a:tcPr marL="50800" marR="50800" marT="50800" marB="50800" anchor="ctr" anchorCtr="0" horzOverflow="overflow"/>
                </a:tc>
                <a:tc>
                  <a:txBody>
                    <a:bodyPr/>
                    <a:lstStyle/>
                    <a:p>
                      <a:pPr algn="l" defTabSz="914400"/>
                      <a:r>
                        <a:rPr sz="2600">
                          <a:latin typeface="Optima"/>
                          <a:ea typeface="Optima"/>
                          <a:cs typeface="Optima"/>
                          <a:sym typeface="Optima"/>
                        </a:rPr>
                        <a:t>Facts and figures explained or interpreted</a:t>
                      </a:r>
                    </a:p>
                  </a:txBody>
                  <a:tcPr marL="50800" marR="50800" marT="50800" marB="50800" anchor="ctr" anchorCtr="0" horzOverflow="overflow"/>
                </a:tc>
              </a:tr>
              <a:tr h="1803400">
                <a:tc>
                  <a:txBody>
                    <a:bodyPr/>
                    <a:lstStyle/>
                    <a:p>
                      <a:pPr algn="l" defTabSz="914400">
                        <a:defRPr sz="2600">
                          <a:latin typeface="Optima"/>
                          <a:ea typeface="Optima"/>
                          <a:cs typeface="Optima"/>
                          <a:sym typeface="Optima"/>
                        </a:defRPr>
                      </a:pPr>
                      <a:r>
                        <a:rPr b="1" i="1"/>
                        <a:t>Laypersons</a:t>
                      </a:r>
                      <a:r>
                        <a:t> </a:t>
                      </a:r>
                    </a:p>
                    <a:p>
                      <a:pPr algn="l" defTabSz="914400">
                        <a:defRPr sz="2600">
                          <a:latin typeface="Optima"/>
                          <a:ea typeface="Optima"/>
                          <a:cs typeface="Optima"/>
                          <a:sym typeface="Optima"/>
                        </a:defRPr>
                      </a:pPr>
                      <a:r>
                        <a:rPr sz="2000"/>
                        <a:t>(little knowledge of </a:t>
                      </a:r>
                      <a:endParaRPr sz="2000"/>
                    </a:p>
                    <a:p>
                      <a:pPr algn="l" defTabSz="914400">
                        <a:defRPr sz="2600">
                          <a:latin typeface="Optima"/>
                          <a:ea typeface="Optima"/>
                          <a:cs typeface="Optima"/>
                          <a:sym typeface="Optima"/>
                        </a:defRPr>
                      </a:pPr>
                      <a:r>
                        <a:rPr sz="2000"/>
                        <a:t>the subject)</a:t>
                      </a:r>
                    </a:p>
                  </a:txBody>
                  <a:tcPr marL="50800" marR="50800" marT="50800" marB="50800" anchor="ctr" anchorCtr="0" horzOverflow="overflow"/>
                </a:tc>
                <a:tc>
                  <a:txBody>
                    <a:bodyPr/>
                    <a:lstStyle/>
                    <a:p>
                      <a:pPr algn="l" defTabSz="914400"/>
                      <a:r>
                        <a:rPr sz="2600">
                          <a:latin typeface="Optima"/>
                          <a:ea typeface="Optima"/>
                          <a:cs typeface="Optima"/>
                          <a:sym typeface="Optima"/>
                        </a:rPr>
                        <a:t>Non-technical</a:t>
                      </a:r>
                    </a:p>
                  </a:txBody>
                  <a:tcPr marL="50800" marR="50800" marT="50800" marB="50800" anchor="ctr" anchorCtr="0" horzOverflow="overflow"/>
                </a:tc>
                <a:tc>
                  <a:txBody>
                    <a:bodyPr/>
                    <a:lstStyle/>
                    <a:p>
                      <a:pPr algn="l" defTabSz="914400"/>
                      <a:r>
                        <a:rPr sz="2600">
                          <a:latin typeface="Optima"/>
                          <a:ea typeface="Optima"/>
                          <a:cs typeface="Optima"/>
                          <a:sym typeface="Optima"/>
                        </a:rPr>
                        <a:t>Facts and figures explained in simplest terms</a:t>
                      </a:r>
                    </a:p>
                  </a:txBody>
                  <a:tcPr marL="50800" marR="50800" marT="50800" marB="50800" anchor="ctr" anchorCtr="0" horzOverflow="overflow"/>
                </a:tc>
              </a:tr>
            </a:tbl>
          </a:graphicData>
        </a:graphic>
      </p:graphicFrame>
      <p:sp>
        <p:nvSpPr>
          <p:cNvPr id="427" name="Arrow"/>
          <p:cNvSpPr/>
          <p:nvPr/>
        </p:nvSpPr>
        <p:spPr>
          <a:xfrm>
            <a:off x="3759200" y="3721100"/>
            <a:ext cx="895549" cy="535137"/>
          </a:xfrm>
          <a:prstGeom prst="rightArrow">
            <a:avLst>
              <a:gd name="adj1" fmla="val 32000"/>
              <a:gd name="adj2" fmla="val 107104"/>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28" name="Arrow"/>
          <p:cNvSpPr/>
          <p:nvPr/>
        </p:nvSpPr>
        <p:spPr>
          <a:xfrm>
            <a:off x="7289800" y="3721100"/>
            <a:ext cx="895549" cy="535137"/>
          </a:xfrm>
          <a:prstGeom prst="rightArrow">
            <a:avLst>
              <a:gd name="adj1" fmla="val 32000"/>
              <a:gd name="adj2" fmla="val 107104"/>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29" name="Arrow"/>
          <p:cNvSpPr/>
          <p:nvPr/>
        </p:nvSpPr>
        <p:spPr>
          <a:xfrm>
            <a:off x="3759200" y="5511800"/>
            <a:ext cx="895549" cy="535137"/>
          </a:xfrm>
          <a:prstGeom prst="rightArrow">
            <a:avLst>
              <a:gd name="adj1" fmla="val 32000"/>
              <a:gd name="adj2" fmla="val 107104"/>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30" name="Arrow"/>
          <p:cNvSpPr/>
          <p:nvPr/>
        </p:nvSpPr>
        <p:spPr>
          <a:xfrm>
            <a:off x="7289800" y="5511800"/>
            <a:ext cx="895549" cy="535137"/>
          </a:xfrm>
          <a:prstGeom prst="rightArrow">
            <a:avLst>
              <a:gd name="adj1" fmla="val 32000"/>
              <a:gd name="adj2" fmla="val 107104"/>
            </a:avLst>
          </a:pr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31" name="Arrow"/>
          <p:cNvSpPr/>
          <p:nvPr/>
        </p:nvSpPr>
        <p:spPr>
          <a:xfrm>
            <a:off x="3759200" y="7302500"/>
            <a:ext cx="895549" cy="535137"/>
          </a:xfrm>
          <a:prstGeom prst="rightArrow">
            <a:avLst>
              <a:gd name="adj1" fmla="val 32000"/>
              <a:gd name="adj2" fmla="val 107104"/>
            </a:avLst>
          </a:prstGeom>
          <a:blipFill>
            <a:blip r:embed="rId6"/>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32" name="Arrow"/>
          <p:cNvSpPr/>
          <p:nvPr/>
        </p:nvSpPr>
        <p:spPr>
          <a:xfrm>
            <a:off x="7289800" y="7302500"/>
            <a:ext cx="895549" cy="535137"/>
          </a:xfrm>
          <a:prstGeom prst="rightArrow">
            <a:avLst>
              <a:gd name="adj1" fmla="val 32000"/>
              <a:gd name="adj2" fmla="val 107104"/>
            </a:avLst>
          </a:prstGeom>
          <a:blipFill>
            <a:blip r:embed="rId7"/>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33"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D479"/>
        </a:solidFill>
      </p:bgPr>
    </p:bg>
    <p:spTree>
      <p:nvGrpSpPr>
        <p:cNvPr id="1" name=""/>
        <p:cNvGrpSpPr/>
        <p:nvPr/>
      </p:nvGrpSpPr>
      <p:grpSpPr>
        <a:xfrm>
          <a:off x="0" y="0"/>
          <a:ext cx="0" cy="0"/>
          <a:chOff x="0" y="0"/>
          <a:chExt cx="0" cy="0"/>
        </a:xfrm>
      </p:grpSpPr>
      <p:sp>
        <p:nvSpPr>
          <p:cNvPr id="435" name="Effective…"/>
          <p:cNvSpPr txBox="1"/>
          <p:nvPr/>
        </p:nvSpPr>
        <p:spPr>
          <a:xfrm>
            <a:off x="4717338" y="-30907"/>
            <a:ext cx="4043478" cy="34315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7200">
                <a:effectLst>
                  <a:outerShdw sx="100000" sy="100000" kx="0" ky="0" algn="b" rotWithShape="0" blurRad="12700" dist="63500" dir="18900000">
                    <a:srgbClr val="EBEBEB"/>
                  </a:outerShdw>
                </a:effectLst>
                <a:latin typeface="Optima"/>
                <a:ea typeface="Optima"/>
                <a:cs typeface="Optima"/>
                <a:sym typeface="Optima"/>
              </a:defRPr>
            </a:pPr>
            <a:r>
              <a:t>Effective </a:t>
            </a:r>
          </a:p>
          <a:p>
            <a:pPr>
              <a:defRPr b="1" i="1" sz="7200">
                <a:effectLst>
                  <a:outerShdw sx="100000" sy="100000" kx="0" ky="0" algn="b" rotWithShape="0" blurRad="12700" dist="63500" dir="18900000">
                    <a:srgbClr val="EBEBEB"/>
                  </a:outerShdw>
                </a:effectLst>
                <a:latin typeface="Optima"/>
                <a:ea typeface="Optima"/>
                <a:cs typeface="Optima"/>
                <a:sym typeface="Optima"/>
              </a:defRPr>
            </a:pPr>
            <a:r>
              <a:t>Scientific </a:t>
            </a:r>
          </a:p>
          <a:p>
            <a:pPr>
              <a:defRPr b="1" i="1" sz="7200">
                <a:effectLst>
                  <a:outerShdw sx="100000" sy="100000" kx="0" ky="0" algn="b" rotWithShape="0" blurRad="12700" dist="63500" dir="18900000">
                    <a:srgbClr val="EBEBEB"/>
                  </a:outerShdw>
                </a:effectLst>
                <a:latin typeface="Optima"/>
                <a:ea typeface="Optima"/>
                <a:cs typeface="Optima"/>
                <a:sym typeface="Optima"/>
              </a:defRPr>
            </a:pPr>
            <a:r>
              <a:t>Writing</a:t>
            </a:r>
          </a:p>
        </p:txBody>
      </p:sp>
      <p:sp>
        <p:nvSpPr>
          <p:cNvPr id="436" name="Details:…"/>
          <p:cNvSpPr txBox="1"/>
          <p:nvPr/>
        </p:nvSpPr>
        <p:spPr>
          <a:xfrm>
            <a:off x="2797377" y="4860922"/>
            <a:ext cx="7603999" cy="3790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effectLst>
                  <a:outerShdw sx="100000" sy="100000" kx="0" ky="0" algn="b" rotWithShape="0" blurRad="12700" dist="63500" dir="18900000">
                    <a:srgbClr val="EBEBEB"/>
                  </a:outerShdw>
                </a:effectLst>
                <a:latin typeface="Optima"/>
                <a:ea typeface="Optima"/>
                <a:cs typeface="Optima"/>
                <a:sym typeface="Optima"/>
              </a:defRPr>
            </a:pPr>
            <a:r>
              <a:t>Details:</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Technical Definitions</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Technical Descriptions</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Specifications</a:t>
            </a:r>
          </a:p>
        </p:txBody>
      </p:sp>
      <p:sp>
        <p:nvSpPr>
          <p:cNvPr id="43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438" name="Specific Language"/>
          <p:cNvSpPr txBox="1"/>
          <p:nvPr/>
        </p:nvSpPr>
        <p:spPr>
          <a:xfrm>
            <a:off x="3696410" y="3456620"/>
            <a:ext cx="6085333" cy="10096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6000">
                <a:effectLst>
                  <a:outerShdw sx="100000" sy="100000" kx="0" ky="0" algn="b" rotWithShape="0" blurRad="12700" dist="63500" dir="18900000">
                    <a:srgbClr val="EBEBEB"/>
                  </a:outerShdw>
                </a:effectLst>
                <a:latin typeface="Optima"/>
                <a:ea typeface="Optima"/>
                <a:cs typeface="Optima"/>
                <a:sym typeface="Optima"/>
              </a:defRPr>
            </a:lvl1pPr>
          </a:lstStyle>
          <a:p>
            <a:pPr/>
            <a:r>
              <a:t>Specific Language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DETAILS:…"/>
          <p:cNvSpPr txBox="1"/>
          <p:nvPr>
            <p:ph type="title"/>
          </p:nvPr>
        </p:nvSpPr>
        <p:spPr>
          <a:xfrm>
            <a:off x="2339632" y="3265060"/>
            <a:ext cx="8803653" cy="2866814"/>
          </a:xfrm>
          <a:prstGeom prst="rect">
            <a:avLst/>
          </a:prstGeom>
        </p:spPr>
        <p:txBody>
          <a:bodyPr/>
          <a:lstStyle/>
          <a:p>
            <a:pPr algn="ctr" defTabSz="562266">
              <a:defRPr b="1" sz="3626">
                <a:solidFill>
                  <a:srgbClr val="9A403E"/>
                </a:solidFill>
                <a:latin typeface="Optima"/>
                <a:ea typeface="Optima"/>
                <a:cs typeface="Optima"/>
                <a:sym typeface="Optima"/>
              </a:defRPr>
            </a:pPr>
            <a:r>
              <a:t>DETAILS:</a:t>
            </a:r>
          </a:p>
          <a:p>
            <a:pPr algn="ctr" defTabSz="562266">
              <a:defRPr b="1" i="1" sz="4900">
                <a:solidFill>
                  <a:srgbClr val="665082"/>
                </a:solidFill>
                <a:latin typeface="Optima"/>
                <a:ea typeface="Optima"/>
                <a:cs typeface="Optima"/>
                <a:sym typeface="Optima"/>
              </a:defRPr>
            </a:pPr>
            <a:r>
              <a:t>SPECIFIC LANGUAGE</a:t>
            </a:r>
          </a:p>
          <a:p>
            <a:pPr algn="ctr" defTabSz="562266">
              <a:defRPr b="1" i="1" sz="4900">
                <a:solidFill>
                  <a:srgbClr val="665082"/>
                </a:solidFill>
                <a:latin typeface="Optima"/>
                <a:ea typeface="Optima"/>
                <a:cs typeface="Optima"/>
                <a:sym typeface="Optima"/>
              </a:defRPr>
            </a:pPr>
          </a:p>
          <a:p>
            <a:pPr algn="ctr" defTabSz="562266">
              <a:defRPr b="1" i="1" sz="4900">
                <a:solidFill>
                  <a:srgbClr val="665082"/>
                </a:solidFill>
                <a:latin typeface="Optima"/>
                <a:ea typeface="Optima"/>
                <a:cs typeface="Optima"/>
                <a:sym typeface="Optima"/>
              </a:defRPr>
            </a:pPr>
            <a:r>
              <a:t>ABSTRACTION LADDERS</a:t>
            </a:r>
          </a:p>
        </p:txBody>
      </p:sp>
      <p:sp>
        <p:nvSpPr>
          <p:cNvPr id="441" name="Slide Number"/>
          <p:cNvSpPr txBox="1"/>
          <p:nvPr>
            <p:ph type="sldNum" sz="quarter" idx="2"/>
          </p:nvPr>
        </p:nvSpPr>
        <p:spPr>
          <a:xfrm>
            <a:off x="6636225" y="8613647"/>
            <a:ext cx="266974" cy="279401"/>
          </a:xfrm>
          <a:prstGeom prst="rect">
            <a:avLst/>
          </a:prstGeom>
          <a:extLst>
            <a:ext uri="{C572A759-6A51-4108-AA02-DFA0A04FC94B}">
              <ma14:wrappingTextBoxFlag xmlns:ma14="http://schemas.microsoft.com/office/mac/drawingml/2011/main" val="1"/>
            </a:ext>
          </a:extLst>
        </p:spPr>
        <p:txBody>
          <a:bodyPr/>
          <a:lstStyle>
            <a:lvl1pPr>
              <a:defRPr b="1" sz="1800"/>
            </a:lvl1p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Details:  Types of Words"/>
          <p:cNvSpPr txBox="1"/>
          <p:nvPr/>
        </p:nvSpPr>
        <p:spPr>
          <a:xfrm>
            <a:off x="626363" y="379727"/>
            <a:ext cx="9718245"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Details:  Types of Words</a:t>
            </a:r>
          </a:p>
        </p:txBody>
      </p:sp>
      <p:sp>
        <p:nvSpPr>
          <p:cNvPr id="444" name="There are two basic kinds of words:  Abstract (general) and…"/>
          <p:cNvSpPr txBox="1"/>
          <p:nvPr/>
        </p:nvSpPr>
        <p:spPr>
          <a:xfrm>
            <a:off x="382822" y="1617026"/>
            <a:ext cx="12573230" cy="7737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2700">
                <a:solidFill>
                  <a:schemeClr val="accent2">
                    <a:hueOff val="-902888"/>
                    <a:satOff val="-15377"/>
                    <a:lumOff val="-12864"/>
                  </a:schemeClr>
                </a:solidFill>
                <a:latin typeface="Optima"/>
                <a:ea typeface="Optima"/>
                <a:cs typeface="Optima"/>
                <a:sym typeface="Optima"/>
              </a:defRPr>
            </a:pPr>
            <a:r>
              <a:t>There are two basic kinds of words:  Abstract (general) and</a:t>
            </a:r>
          </a:p>
          <a:p>
            <a:pPr algn="l">
              <a:defRPr b="1" i="1" sz="2700">
                <a:solidFill>
                  <a:schemeClr val="accent2">
                    <a:hueOff val="-902888"/>
                    <a:satOff val="-15377"/>
                    <a:lumOff val="-12864"/>
                  </a:schemeClr>
                </a:solidFill>
                <a:latin typeface="Optima"/>
                <a:ea typeface="Optima"/>
                <a:cs typeface="Optima"/>
                <a:sym typeface="Optima"/>
              </a:defRPr>
            </a:pPr>
            <a:r>
              <a:t>Concrete (specific).  See examples below.  </a:t>
            </a:r>
            <a:r>
              <a:rPr>
                <a:solidFill>
                  <a:schemeClr val="accent4"/>
                </a:solidFill>
              </a:rPr>
              <a:t>Effective writing uses concrete (specific) words </a:t>
            </a:r>
            <a:r>
              <a:t>and strives for precision so that there is no doubt about the meaning.</a:t>
            </a:r>
          </a:p>
          <a:p>
            <a:pPr algn="l">
              <a:defRPr b="1" i="1" sz="4000" u="sng">
                <a:solidFill>
                  <a:schemeClr val="accent5"/>
                </a:solidFill>
                <a:latin typeface="Optima"/>
                <a:ea typeface="Optima"/>
                <a:cs typeface="Optima"/>
                <a:sym typeface="Optima"/>
              </a:defRPr>
            </a:pPr>
            <a:r>
              <a:t>Abstract (general): </a:t>
            </a:r>
            <a:r>
              <a:rPr sz="3100"/>
              <a:t>(Avoid in Effective Writing)</a:t>
            </a:r>
          </a:p>
          <a:p>
            <a:pPr lvl="1" marL="938388" indent="-493888" algn="l">
              <a:buSzPct val="75000"/>
              <a:buChar char="•"/>
              <a:defRPr b="1" sz="3000">
                <a:latin typeface="Optima"/>
                <a:ea typeface="Optima"/>
                <a:cs typeface="Optima"/>
                <a:sym typeface="Optima"/>
              </a:defRPr>
            </a:pPr>
            <a:r>
              <a:t>Thing</a:t>
            </a:r>
          </a:p>
          <a:p>
            <a:pPr lvl="1" marL="938388" indent="-493888" algn="l">
              <a:buSzPct val="75000"/>
              <a:buChar char="•"/>
              <a:defRPr b="1" sz="3000">
                <a:latin typeface="Optima"/>
                <a:ea typeface="Optima"/>
                <a:cs typeface="Optima"/>
                <a:sym typeface="Optima"/>
              </a:defRPr>
            </a:pPr>
            <a:r>
              <a:t>Justice</a:t>
            </a:r>
          </a:p>
          <a:p>
            <a:pPr lvl="1" marL="938388" indent="-493888" algn="l">
              <a:buSzPct val="75000"/>
              <a:buChar char="•"/>
              <a:defRPr b="1" sz="3000">
                <a:latin typeface="Optima"/>
                <a:ea typeface="Optima"/>
                <a:cs typeface="Optima"/>
                <a:sym typeface="Optima"/>
              </a:defRPr>
            </a:pPr>
            <a:r>
              <a:t>Soap</a:t>
            </a:r>
          </a:p>
          <a:p>
            <a:pPr lvl="1" marL="938388" indent="-493888" algn="l">
              <a:buSzPct val="75000"/>
              <a:buChar char="•"/>
              <a:defRPr b="1" sz="3000">
                <a:latin typeface="Optima"/>
                <a:ea typeface="Optima"/>
                <a:cs typeface="Optima"/>
                <a:sym typeface="Optima"/>
              </a:defRPr>
            </a:pPr>
            <a:r>
              <a:t>Car</a:t>
            </a:r>
          </a:p>
          <a:p>
            <a:pPr lvl="1" marL="938388" indent="-493888" algn="l">
              <a:buSzPct val="75000"/>
              <a:buChar char="•"/>
              <a:defRPr b="1" sz="3000">
                <a:latin typeface="Optima"/>
                <a:ea typeface="Optima"/>
                <a:cs typeface="Optima"/>
                <a:sym typeface="Optima"/>
              </a:defRPr>
            </a:pPr>
            <a:r>
              <a:t>College class</a:t>
            </a:r>
          </a:p>
          <a:p>
            <a:pPr algn="l">
              <a:defRPr b="1" i="1" sz="4000" u="sng">
                <a:solidFill>
                  <a:schemeClr val="accent5"/>
                </a:solidFill>
                <a:latin typeface="Optima"/>
                <a:ea typeface="Optima"/>
                <a:cs typeface="Optima"/>
                <a:sym typeface="Optima"/>
              </a:defRPr>
            </a:pPr>
            <a:r>
              <a:t>Concrete (specific):  </a:t>
            </a:r>
            <a:r>
              <a:rPr sz="3100"/>
              <a:t>(Use in Effective Writing)</a:t>
            </a:r>
            <a:endParaRPr sz="3100"/>
          </a:p>
          <a:p>
            <a:pPr lvl="1" marL="938388" indent="-493888" algn="l">
              <a:buSzPct val="75000"/>
              <a:buChar char="•"/>
              <a:defRPr b="1" sz="3000">
                <a:latin typeface="Optima"/>
                <a:ea typeface="Optima"/>
                <a:cs typeface="Optima"/>
                <a:sym typeface="Optima"/>
              </a:defRPr>
            </a:pPr>
            <a:r>
              <a:t>2” x 4” 10 foot long Cedar board</a:t>
            </a:r>
          </a:p>
          <a:p>
            <a:pPr lvl="1" marL="938388" indent="-493888" algn="l">
              <a:buSzPct val="75000"/>
              <a:buChar char="•"/>
              <a:defRPr b="1" sz="3000">
                <a:latin typeface="Optima"/>
                <a:ea typeface="Optima"/>
                <a:cs typeface="Optima"/>
                <a:sym typeface="Optima"/>
              </a:defRPr>
            </a:pPr>
            <a:r>
              <a:t>#2 lead Everhard pencil</a:t>
            </a:r>
          </a:p>
          <a:p>
            <a:pPr lvl="1" marL="938388" indent="-493888" algn="l">
              <a:buSzPct val="75000"/>
              <a:buChar char="•"/>
              <a:defRPr b="1" sz="3000">
                <a:latin typeface="Optima"/>
                <a:ea typeface="Optima"/>
                <a:cs typeface="Optima"/>
                <a:sym typeface="Optima"/>
              </a:defRPr>
            </a:pPr>
            <a:r>
              <a:t>12 oz. Filet Mignon Medium Rare with Mushrooms</a:t>
            </a:r>
          </a:p>
          <a:p>
            <a:pPr lvl="1" marL="938388" indent="-493888" algn="l">
              <a:buSzPct val="75000"/>
              <a:buChar char="•"/>
              <a:defRPr b="1" sz="3000">
                <a:latin typeface="Optima"/>
                <a:ea typeface="Optima"/>
                <a:cs typeface="Optima"/>
                <a:sym typeface="Optima"/>
              </a:defRPr>
            </a:pPr>
            <a:r>
              <a:t>2 scoops Baskin-Robbins Pralines and Cream Ice Cream</a:t>
            </a:r>
          </a:p>
          <a:p>
            <a:pPr lvl="1" marL="938388" indent="-493888" algn="l">
              <a:buSzPct val="75000"/>
              <a:buChar char="•"/>
              <a:defRPr b="1" sz="3000">
                <a:latin typeface="Optima"/>
                <a:ea typeface="Optima"/>
                <a:cs typeface="Optima"/>
                <a:sym typeface="Optima"/>
              </a:defRPr>
            </a:pPr>
            <a:r>
              <a:t>UAA English 212 Technical Writing MW 10:00 a.m. - Smith</a:t>
            </a:r>
          </a:p>
        </p:txBody>
      </p:sp>
      <p:sp>
        <p:nvSpPr>
          <p:cNvPr id="445"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 name="Image" descr="Image"/>
          <p:cNvPicPr>
            <a:picLocks noChangeAspect="1"/>
          </p:cNvPicPr>
          <p:nvPr/>
        </p:nvPicPr>
        <p:blipFill>
          <a:blip r:embed="rId2">
            <a:extLst/>
          </a:blip>
          <a:stretch>
            <a:fillRect/>
          </a:stretch>
        </p:blipFill>
        <p:spPr>
          <a:xfrm>
            <a:off x="2891366" y="1718733"/>
            <a:ext cx="5557395" cy="6582545"/>
          </a:xfrm>
          <a:prstGeom prst="rect">
            <a:avLst/>
          </a:prstGeom>
          <a:ln w="12700">
            <a:miter lim="400000"/>
          </a:ln>
        </p:spPr>
      </p:pic>
      <p:sp>
        <p:nvSpPr>
          <p:cNvPr id="177" name="Writing a Scientific Paper"/>
          <p:cNvSpPr txBox="1"/>
          <p:nvPr/>
        </p:nvSpPr>
        <p:spPr>
          <a:xfrm>
            <a:off x="2799355" y="869948"/>
            <a:ext cx="5741417" cy="6985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4000">
                <a:solidFill>
                  <a:srgbClr val="0433FF"/>
                </a:solidFill>
                <a:latin typeface="Optima"/>
                <a:ea typeface="Optima"/>
                <a:cs typeface="Optima"/>
                <a:sym typeface="Optima"/>
              </a:defRPr>
            </a:lvl1pPr>
          </a:lstStyle>
          <a:p>
            <a:pPr/>
            <a:r>
              <a:t>Writing a Scientific Paper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 name="Image" descr="Image"/>
          <p:cNvPicPr>
            <a:picLocks noChangeAspect="1"/>
          </p:cNvPicPr>
          <p:nvPr/>
        </p:nvPicPr>
        <p:blipFill>
          <a:blip r:embed="rId2">
            <a:extLst/>
          </a:blip>
          <a:stretch>
            <a:fillRect/>
          </a:stretch>
        </p:blipFill>
        <p:spPr>
          <a:xfrm>
            <a:off x="0" y="505200"/>
            <a:ext cx="13004800" cy="8997199"/>
          </a:xfrm>
          <a:prstGeom prst="rect">
            <a:avLst/>
          </a:prstGeom>
          <a:ln w="12700">
            <a:miter lim="400000"/>
          </a:ln>
        </p:spPr>
      </p:pic>
      <p:sp>
        <p:nvSpPr>
          <p:cNvPr id="448" name="Arrow"/>
          <p:cNvSpPr/>
          <p:nvPr/>
        </p:nvSpPr>
        <p:spPr>
          <a:xfrm>
            <a:off x="1663700" y="8420100"/>
            <a:ext cx="1270000" cy="648973"/>
          </a:xfrm>
          <a:prstGeom prst="rightArrow">
            <a:avLst>
              <a:gd name="adj1" fmla="val 32000"/>
              <a:gd name="adj2" fmla="val 125244"/>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49" name="Arrow"/>
          <p:cNvSpPr/>
          <p:nvPr/>
        </p:nvSpPr>
        <p:spPr>
          <a:xfrm flipH="1">
            <a:off x="9029700" y="8420100"/>
            <a:ext cx="1270000" cy="648973"/>
          </a:xfrm>
          <a:prstGeom prst="rightArrow">
            <a:avLst>
              <a:gd name="adj1" fmla="val 32000"/>
              <a:gd name="adj2" fmla="val 125244"/>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0" name="Effective Writing Level"/>
          <p:cNvSpPr txBox="1"/>
          <p:nvPr/>
        </p:nvSpPr>
        <p:spPr>
          <a:xfrm>
            <a:off x="3473170" y="7955913"/>
            <a:ext cx="5496634" cy="648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a:solidFill>
                  <a:schemeClr val="accent5"/>
                </a:solidFill>
                <a:latin typeface="Optima"/>
                <a:ea typeface="Optima"/>
                <a:cs typeface="Optima"/>
                <a:sym typeface="Optima"/>
              </a:defRPr>
            </a:lvl1pPr>
          </a:lstStyle>
          <a:p>
            <a:pPr/>
            <a:r>
              <a:t>Effective Writing Level</a:t>
            </a:r>
          </a:p>
        </p:txBody>
      </p:sp>
      <p:sp>
        <p:nvSpPr>
          <p:cNvPr id="451" name="From…"/>
          <p:cNvSpPr txBox="1"/>
          <p:nvPr/>
        </p:nvSpPr>
        <p:spPr>
          <a:xfrm>
            <a:off x="203860" y="882013"/>
            <a:ext cx="2005280" cy="8472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1" i="1">
                <a:solidFill>
                  <a:schemeClr val="accent4">
                    <a:hueOff val="46120"/>
                    <a:satOff val="4178"/>
                    <a:lumOff val="-16732"/>
                  </a:schemeClr>
                </a:solidFill>
                <a:latin typeface="Optima"/>
                <a:ea typeface="Optima"/>
                <a:cs typeface="Optima"/>
                <a:sym typeface="Optima"/>
              </a:defRPr>
            </a:pPr>
            <a:r>
              <a:t>From</a:t>
            </a:r>
          </a:p>
          <a:p>
            <a:pPr>
              <a:defRPr b="1" i="1">
                <a:solidFill>
                  <a:schemeClr val="accent4">
                    <a:hueOff val="46120"/>
                    <a:satOff val="4178"/>
                    <a:lumOff val="-16732"/>
                  </a:schemeClr>
                </a:solidFill>
                <a:latin typeface="Optima"/>
                <a:ea typeface="Optima"/>
                <a:cs typeface="Optima"/>
                <a:sym typeface="Optima"/>
              </a:defRPr>
            </a:pPr>
            <a:r>
              <a:t>Abstract</a:t>
            </a:r>
          </a:p>
          <a:p>
            <a:pPr>
              <a:defRPr b="1" i="1">
                <a:solidFill>
                  <a:schemeClr val="accent4">
                    <a:hueOff val="46120"/>
                    <a:satOff val="4178"/>
                    <a:lumOff val="-16732"/>
                  </a:schemeClr>
                </a:solidFill>
                <a:latin typeface="Optima"/>
                <a:ea typeface="Optima"/>
                <a:cs typeface="Optima"/>
                <a:sym typeface="Optima"/>
              </a:defRPr>
            </a:pPr>
            <a:r>
              <a:t>(General)</a:t>
            </a: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r>
              <a:t>To</a:t>
            </a:r>
          </a:p>
          <a:p>
            <a:pPr>
              <a:defRPr b="1" i="1">
                <a:solidFill>
                  <a:schemeClr val="accent4">
                    <a:hueOff val="46120"/>
                    <a:satOff val="4178"/>
                    <a:lumOff val="-16732"/>
                  </a:schemeClr>
                </a:solidFill>
                <a:latin typeface="Optima"/>
                <a:ea typeface="Optima"/>
                <a:cs typeface="Optima"/>
                <a:sym typeface="Optima"/>
              </a:defRPr>
            </a:pPr>
          </a:p>
          <a:p>
            <a:pPr>
              <a:defRPr b="1" i="1">
                <a:solidFill>
                  <a:schemeClr val="accent4">
                    <a:hueOff val="46120"/>
                    <a:satOff val="4178"/>
                    <a:lumOff val="-16732"/>
                  </a:schemeClr>
                </a:solidFill>
                <a:latin typeface="Optima"/>
                <a:ea typeface="Optima"/>
                <a:cs typeface="Optima"/>
                <a:sym typeface="Optima"/>
              </a:defRPr>
            </a:pPr>
            <a:r>
              <a:t>Concrete</a:t>
            </a:r>
          </a:p>
          <a:p>
            <a:pPr>
              <a:defRPr b="1" i="1">
                <a:solidFill>
                  <a:schemeClr val="accent4">
                    <a:hueOff val="46120"/>
                    <a:satOff val="4178"/>
                    <a:lumOff val="-16732"/>
                  </a:schemeClr>
                </a:solidFill>
                <a:latin typeface="Optima"/>
                <a:ea typeface="Optima"/>
                <a:cs typeface="Optima"/>
                <a:sym typeface="Optima"/>
              </a:defRPr>
            </a:pPr>
            <a:r>
              <a:t>(Specific)</a:t>
            </a:r>
          </a:p>
        </p:txBody>
      </p:sp>
      <p:sp>
        <p:nvSpPr>
          <p:cNvPr id="452" name="Levels of Abstraction"/>
          <p:cNvSpPr txBox="1"/>
          <p:nvPr/>
        </p:nvSpPr>
        <p:spPr>
          <a:xfrm>
            <a:off x="3028010" y="422272"/>
            <a:ext cx="7914725" cy="10096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sz="6000">
                <a:solidFill>
                  <a:schemeClr val="accent5">
                    <a:hueOff val="-522602"/>
                    <a:satOff val="-6700"/>
                    <a:lumOff val="-22320"/>
                  </a:schemeClr>
                </a:solidFill>
                <a:latin typeface="Optima"/>
                <a:ea typeface="Optima"/>
                <a:cs typeface="Optima"/>
                <a:sym typeface="Optima"/>
              </a:defRPr>
            </a:lvl1pPr>
          </a:lstStyle>
          <a:p>
            <a:pPr/>
            <a:r>
              <a:t>Levels of Abstraction</a:t>
            </a:r>
          </a:p>
        </p:txBody>
      </p:sp>
      <p:sp>
        <p:nvSpPr>
          <p:cNvPr id="4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Image" descr="Image"/>
          <p:cNvPicPr>
            <a:picLocks noChangeAspect="1"/>
          </p:cNvPicPr>
          <p:nvPr/>
        </p:nvPicPr>
        <p:blipFill>
          <a:blip r:embed="rId2">
            <a:extLst/>
          </a:blip>
          <a:stretch>
            <a:fillRect/>
          </a:stretch>
        </p:blipFill>
        <p:spPr>
          <a:xfrm>
            <a:off x="155679" y="469900"/>
            <a:ext cx="6938220" cy="8007038"/>
          </a:xfrm>
          <a:prstGeom prst="rect">
            <a:avLst/>
          </a:prstGeom>
          <a:ln w="12700">
            <a:miter lim="400000"/>
          </a:ln>
        </p:spPr>
      </p:pic>
      <p:pic>
        <p:nvPicPr>
          <p:cNvPr id="456" name="Image" descr="Image"/>
          <p:cNvPicPr>
            <a:picLocks noChangeAspect="1"/>
          </p:cNvPicPr>
          <p:nvPr/>
        </p:nvPicPr>
        <p:blipFill>
          <a:blip r:embed="rId3">
            <a:extLst/>
          </a:blip>
          <a:stretch>
            <a:fillRect/>
          </a:stretch>
        </p:blipFill>
        <p:spPr>
          <a:xfrm>
            <a:off x="7360101" y="1340951"/>
            <a:ext cx="5993016" cy="7071698"/>
          </a:xfrm>
          <a:prstGeom prst="rect">
            <a:avLst/>
          </a:prstGeom>
          <a:ln w="12700">
            <a:miter lim="400000"/>
          </a:ln>
        </p:spPr>
      </p:pic>
      <p:sp>
        <p:nvSpPr>
          <p:cNvPr id="457" name="Abstract/General"/>
          <p:cNvSpPr txBox="1"/>
          <p:nvPr/>
        </p:nvSpPr>
        <p:spPr>
          <a:xfrm>
            <a:off x="9136138" y="2766217"/>
            <a:ext cx="2440941" cy="487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solidFill>
                  <a:schemeClr val="accent5"/>
                </a:solidFill>
                <a:latin typeface="Optima"/>
                <a:ea typeface="Optima"/>
                <a:cs typeface="Optima"/>
                <a:sym typeface="Optima"/>
              </a:defRPr>
            </a:lvl1pPr>
          </a:lstStyle>
          <a:p>
            <a:pPr/>
            <a:r>
              <a:t>Abstract/General</a:t>
            </a:r>
          </a:p>
        </p:txBody>
      </p:sp>
      <p:sp>
        <p:nvSpPr>
          <p:cNvPr id="458" name="Concrete/Specific"/>
          <p:cNvSpPr txBox="1"/>
          <p:nvPr/>
        </p:nvSpPr>
        <p:spPr>
          <a:xfrm>
            <a:off x="9088196" y="7579517"/>
            <a:ext cx="2536826" cy="487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solidFill>
                  <a:schemeClr val="accent5"/>
                </a:solidFill>
                <a:latin typeface="Optima"/>
                <a:ea typeface="Optima"/>
                <a:cs typeface="Optima"/>
                <a:sym typeface="Optima"/>
              </a:defRPr>
            </a:lvl1pPr>
          </a:lstStyle>
          <a:p>
            <a:pPr/>
            <a:r>
              <a:t>Concrete/Specific</a:t>
            </a: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Image" descr="Image"/>
          <p:cNvPicPr>
            <a:picLocks noChangeAspect="1"/>
          </p:cNvPicPr>
          <p:nvPr/>
        </p:nvPicPr>
        <p:blipFill>
          <a:blip r:embed="rId2">
            <a:extLst/>
          </a:blip>
          <a:stretch>
            <a:fillRect/>
          </a:stretch>
        </p:blipFill>
        <p:spPr>
          <a:xfrm>
            <a:off x="601664" y="410386"/>
            <a:ext cx="6445207" cy="8479614"/>
          </a:xfrm>
          <a:prstGeom prst="rect">
            <a:avLst/>
          </a:prstGeom>
          <a:ln w="12700">
            <a:miter lim="400000"/>
          </a:ln>
        </p:spPr>
      </p:pic>
      <p:pic>
        <p:nvPicPr>
          <p:cNvPr id="462" name="Image" descr="Image"/>
          <p:cNvPicPr>
            <a:picLocks noChangeAspect="1"/>
          </p:cNvPicPr>
          <p:nvPr/>
        </p:nvPicPr>
        <p:blipFill>
          <a:blip r:embed="rId3">
            <a:extLst/>
          </a:blip>
          <a:stretch>
            <a:fillRect/>
          </a:stretch>
        </p:blipFill>
        <p:spPr>
          <a:xfrm>
            <a:off x="6061736" y="1953403"/>
            <a:ext cx="6587392" cy="5393581"/>
          </a:xfrm>
          <a:prstGeom prst="rect">
            <a:avLst/>
          </a:prstGeom>
          <a:ln w="12700">
            <a:miter lim="400000"/>
          </a:ln>
        </p:spPr>
      </p:pic>
      <p:sp>
        <p:nvSpPr>
          <p:cNvPr id="4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DETAILS:…"/>
          <p:cNvSpPr txBox="1"/>
          <p:nvPr>
            <p:ph type="title"/>
          </p:nvPr>
        </p:nvSpPr>
        <p:spPr>
          <a:xfrm>
            <a:off x="2339632" y="3265060"/>
            <a:ext cx="8803653" cy="2866814"/>
          </a:xfrm>
          <a:prstGeom prst="rect">
            <a:avLst/>
          </a:prstGeom>
        </p:spPr>
        <p:txBody>
          <a:bodyPr/>
          <a:lstStyle/>
          <a:p>
            <a:pPr algn="ctr">
              <a:defRPr b="1" sz="7400">
                <a:solidFill>
                  <a:srgbClr val="9A403E"/>
                </a:solidFill>
                <a:latin typeface="Optima"/>
                <a:ea typeface="Optima"/>
                <a:cs typeface="Optima"/>
                <a:sym typeface="Optima"/>
              </a:defRPr>
            </a:pPr>
            <a:r>
              <a:t>DETAILS:</a:t>
            </a:r>
          </a:p>
          <a:p>
            <a:pPr algn="ctr">
              <a:defRPr b="1" i="1" sz="10000">
                <a:solidFill>
                  <a:srgbClr val="665082"/>
                </a:solidFill>
                <a:latin typeface="Optima"/>
                <a:ea typeface="Optima"/>
                <a:cs typeface="Optima"/>
                <a:sym typeface="Optima"/>
              </a:defRPr>
            </a:pPr>
            <a:r>
              <a:t>DEFINITIONS</a:t>
            </a:r>
          </a:p>
        </p:txBody>
      </p:sp>
      <p:sp>
        <p:nvSpPr>
          <p:cNvPr id="4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Definitions"/>
          <p:cNvSpPr txBox="1"/>
          <p:nvPr/>
        </p:nvSpPr>
        <p:spPr>
          <a:xfrm>
            <a:off x="639063" y="430527"/>
            <a:ext cx="4518966"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Definitions</a:t>
            </a:r>
          </a:p>
        </p:txBody>
      </p:sp>
      <p:sp>
        <p:nvSpPr>
          <p:cNvPr id="469" name="Components and Guidelines…"/>
          <p:cNvSpPr txBox="1"/>
          <p:nvPr/>
        </p:nvSpPr>
        <p:spPr>
          <a:xfrm>
            <a:off x="368147" y="2086926"/>
            <a:ext cx="9238856" cy="6344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Components and Guidelines</a:t>
            </a:r>
          </a:p>
          <a:p>
            <a:pPr lvl="1" marL="938388" indent="-493888" algn="l">
              <a:buSzPct val="75000"/>
              <a:buChar char="•"/>
              <a:defRPr b="1">
                <a:latin typeface="Optima"/>
                <a:ea typeface="Optima"/>
                <a:cs typeface="Optima"/>
                <a:sym typeface="Optima"/>
              </a:defRPr>
            </a:pPr>
            <a:r>
              <a:t>Answer the questions of:</a:t>
            </a:r>
          </a:p>
          <a:p>
            <a:pPr lvl="2" marL="1333500" indent="-444500" algn="l">
              <a:buSzPct val="45000"/>
              <a:buBlip>
                <a:blip r:embed="rId2"/>
              </a:buBlip>
              <a:defRPr b="1">
                <a:latin typeface="Optima"/>
                <a:ea typeface="Optima"/>
                <a:cs typeface="Optima"/>
                <a:sym typeface="Optima"/>
              </a:defRPr>
            </a:pPr>
            <a:r>
              <a:t>What exactly are we talking about?</a:t>
            </a:r>
          </a:p>
          <a:p>
            <a:pPr lvl="2" marL="1333500" indent="-444500" algn="l">
              <a:buSzPct val="45000"/>
              <a:buBlip>
                <a:blip r:embed="rId2"/>
              </a:buBlip>
              <a:defRPr b="1">
                <a:latin typeface="Optima"/>
                <a:ea typeface="Optima"/>
                <a:cs typeface="Optima"/>
                <a:sym typeface="Optima"/>
              </a:defRPr>
            </a:pPr>
            <a:r>
              <a:t>What exactly is it?</a:t>
            </a:r>
          </a:p>
          <a:p>
            <a:pPr algn="l">
              <a:defRPr b="1" i="1" sz="4000" u="sng">
                <a:solidFill>
                  <a:schemeClr val="accent5"/>
                </a:solidFill>
                <a:latin typeface="Optima"/>
                <a:ea typeface="Optima"/>
                <a:cs typeface="Optima"/>
                <a:sym typeface="Optima"/>
              </a:defRPr>
            </a:pPr>
            <a:r>
              <a:t>Levels and Types of Definitions:</a:t>
            </a:r>
          </a:p>
          <a:p>
            <a:pPr lvl="1" marL="938388" indent="-493888" algn="l">
              <a:buSzPct val="75000"/>
              <a:buChar char="•"/>
              <a:defRPr b="1">
                <a:latin typeface="Optima"/>
                <a:ea typeface="Optima"/>
                <a:cs typeface="Optima"/>
                <a:sym typeface="Optima"/>
              </a:defRPr>
            </a:pPr>
            <a:r>
              <a:t>Parenthetical definition:  </a:t>
            </a:r>
            <a:r>
              <a:rPr sz="1800"/>
              <a:t>clarifies the meaning by using a</a:t>
            </a:r>
            <a:endParaRPr sz="1800"/>
          </a:p>
          <a:p>
            <a:pPr lvl="4" algn="l">
              <a:defRPr b="1" sz="1800">
                <a:latin typeface="Optima"/>
                <a:ea typeface="Optima"/>
                <a:cs typeface="Optima"/>
                <a:sym typeface="Optima"/>
              </a:defRPr>
            </a:pPr>
            <a:r>
              <a:t>more familiar synonym </a:t>
            </a:r>
          </a:p>
          <a:p>
            <a:pPr lvl="1" marL="938388" indent="-493888" algn="l">
              <a:buSzPct val="75000"/>
              <a:buChar char="•"/>
              <a:defRPr b="1">
                <a:latin typeface="Optima"/>
                <a:ea typeface="Optima"/>
                <a:cs typeface="Optima"/>
                <a:sym typeface="Optima"/>
              </a:defRPr>
            </a:pPr>
            <a:r>
              <a:t>Sentence definition (Fixed pattern):</a:t>
            </a:r>
          </a:p>
          <a:p>
            <a:pPr lvl="2" marL="1333500" indent="-444500" algn="l">
              <a:buSzPct val="45000"/>
              <a:buBlip>
                <a:blip r:embed="rId2"/>
              </a:buBlip>
              <a:defRPr b="1" sz="1800">
                <a:latin typeface="Optima"/>
                <a:ea typeface="Optima"/>
                <a:cs typeface="Optima"/>
                <a:sym typeface="Optima"/>
              </a:defRPr>
            </a:pPr>
            <a:r>
              <a:t>Name of item</a:t>
            </a:r>
          </a:p>
          <a:p>
            <a:pPr lvl="2" marL="1333500" indent="-444500" algn="l">
              <a:buSzPct val="45000"/>
              <a:buBlip>
                <a:blip r:embed="rId2"/>
              </a:buBlip>
              <a:defRPr b="1" sz="1800">
                <a:latin typeface="Optima"/>
                <a:ea typeface="Optima"/>
                <a:cs typeface="Optima"/>
                <a:sym typeface="Optima"/>
              </a:defRPr>
            </a:pPr>
            <a:r>
              <a:t>Class to which the items belongs</a:t>
            </a:r>
          </a:p>
          <a:p>
            <a:pPr lvl="2" marL="1333500" indent="-444500" algn="l">
              <a:buSzPct val="45000"/>
              <a:buBlip>
                <a:blip r:embed="rId2"/>
              </a:buBlip>
              <a:defRPr b="1" sz="1800">
                <a:latin typeface="Optima"/>
                <a:ea typeface="Optima"/>
                <a:cs typeface="Optima"/>
                <a:sym typeface="Optima"/>
              </a:defRPr>
            </a:pPr>
            <a:r>
              <a:t>Features which differentiate the item from all others in its class</a:t>
            </a:r>
          </a:p>
          <a:p>
            <a:pPr lvl="1" marL="938388" indent="-493888" algn="l">
              <a:buSzPct val="75000"/>
              <a:buChar char="•"/>
              <a:defRPr b="1">
                <a:latin typeface="Optima"/>
                <a:ea typeface="Optima"/>
                <a:cs typeface="Optima"/>
                <a:sym typeface="Optima"/>
              </a:defRPr>
            </a:pPr>
            <a:r>
              <a:t>Expanded Definition:  </a:t>
            </a:r>
            <a:r>
              <a:rPr sz="1800"/>
              <a:t>extends to a short paragraph or even</a:t>
            </a:r>
            <a:endParaRPr sz="1800"/>
          </a:p>
          <a:p>
            <a:pPr lvl="4" algn="l">
              <a:defRPr b="1">
                <a:latin typeface="Optima"/>
                <a:ea typeface="Optima"/>
                <a:cs typeface="Optima"/>
                <a:sym typeface="Optima"/>
              </a:defRPr>
            </a:pPr>
            <a:r>
              <a:rPr sz="1800"/>
              <a:t>several pages depending upon the complexity of the item</a:t>
            </a:r>
            <a:endParaRPr sz="1800"/>
          </a:p>
        </p:txBody>
      </p:sp>
      <p:sp>
        <p:nvSpPr>
          <p:cNvPr id="470" name="Slide Number"/>
          <p:cNvSpPr txBox="1"/>
          <p:nvPr>
            <p:ph type="sldNum" sz="quarter" idx="2"/>
          </p:nvPr>
        </p:nvSpPr>
        <p:spPr>
          <a:xfrm>
            <a:off x="9588363" y="92392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object 2"/>
          <p:cNvSpPr/>
          <p:nvPr/>
        </p:nvSpPr>
        <p:spPr>
          <a:xfrm>
            <a:off x="1561850" y="940297"/>
            <a:ext cx="9897037" cy="478119"/>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73" name="object 3"/>
          <p:cNvSpPr/>
          <p:nvPr/>
        </p:nvSpPr>
        <p:spPr>
          <a:xfrm>
            <a:off x="3936501" y="1593725"/>
            <a:ext cx="5131798" cy="478119"/>
          </a:xfrm>
          <a:prstGeom prst="rect">
            <a:avLst/>
          </a:prstGeom>
          <a:blipFill>
            <a:blip r:embed="rId3"/>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74" name="object 4"/>
          <p:cNvSpPr txBox="1"/>
          <p:nvPr>
            <p:ph type="title"/>
          </p:nvPr>
        </p:nvSpPr>
        <p:spPr>
          <a:xfrm>
            <a:off x="1531645" y="763044"/>
            <a:ext cx="9930503" cy="1376183"/>
          </a:xfrm>
          <a:prstGeom prst="rect">
            <a:avLst/>
          </a:prstGeom>
          <a:gradFill>
            <a:gsLst>
              <a:gs pos="0">
                <a:srgbClr val="C96D20"/>
              </a:gs>
              <a:gs pos="80000">
                <a:srgbClr val="FF9034"/>
              </a:gs>
              <a:gs pos="100000">
                <a:srgbClr val="FF9035"/>
              </a:gs>
            </a:gsLst>
            <a:lin ang="16200000"/>
          </a:gradFill>
          <a:ln w="3175">
            <a:solidFill>
              <a:srgbClr val="4A7EBB"/>
            </a:solidFill>
            <a:round/>
          </a:ln>
          <a:effectLst>
            <a:outerShdw sx="100000" sy="100000" kx="0" ky="0" algn="b" rotWithShape="0" blurRad="38100" dist="25400" dir="5400000">
              <a:srgbClr val="000000">
                <a:alpha val="35000"/>
              </a:srgbClr>
            </a:outerShdw>
          </a:effectLst>
        </p:spPr>
        <p:txBody>
          <a:bodyPr/>
          <a:lstStyle/>
          <a:p>
            <a:pPr algn="ctr">
              <a:defRPr sz="3600">
                <a:solidFill>
                  <a:srgbClr val="FFFFFF"/>
                </a:solidFill>
                <a:latin typeface="Optima"/>
                <a:ea typeface="Optima"/>
                <a:cs typeface="Optima"/>
                <a:sym typeface="Optima"/>
              </a:defRPr>
            </a:pPr>
            <a:r>
              <a:t>DIRECTIONS</a:t>
            </a:r>
            <a:r>
              <a:rPr spc="-100"/>
              <a:t> </a:t>
            </a:r>
            <a:r>
              <a:t>IN</a:t>
            </a:r>
            <a:r>
              <a:rPr spc="-500"/>
              <a:t>  </a:t>
            </a:r>
            <a:r>
              <a:t>WHICH</a:t>
            </a:r>
            <a:r>
              <a:rPr spc="-400"/>
              <a:t>  </a:t>
            </a:r>
            <a:r>
              <a:t>A</a:t>
            </a:r>
            <a:r>
              <a:rPr spc="-100"/>
              <a:t> </a:t>
            </a:r>
            <a:r>
              <a:rPr b="1"/>
              <a:t>DEFINITION</a:t>
            </a:r>
            <a:r>
              <a:t>  </a:t>
            </a:r>
          </a:p>
          <a:p>
            <a:pPr algn="ctr">
              <a:defRPr sz="3600">
                <a:solidFill>
                  <a:srgbClr val="FFFFFF"/>
                </a:solidFill>
                <a:latin typeface="Optima"/>
                <a:ea typeface="Optima"/>
                <a:cs typeface="Optima"/>
                <a:sym typeface="Optima"/>
              </a:defRPr>
            </a:pPr>
            <a:r>
              <a:t>CAN BE</a:t>
            </a:r>
            <a:r>
              <a:rPr spc="-100"/>
              <a:t> EXPANDED</a:t>
            </a:r>
          </a:p>
        </p:txBody>
      </p:sp>
      <p:sp>
        <p:nvSpPr>
          <p:cNvPr id="475" name="object 5"/>
          <p:cNvSpPr/>
          <p:nvPr/>
        </p:nvSpPr>
        <p:spPr>
          <a:xfrm>
            <a:off x="3139639" y="2199341"/>
            <a:ext cx="6502401" cy="6518338"/>
          </a:xfrm>
          <a:prstGeom prst="rect">
            <a:avLst/>
          </a:prstGeom>
          <a:blipFill>
            <a:blip r:embed="rId4"/>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76" name="object 6"/>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4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object 2"/>
          <p:cNvSpPr/>
          <p:nvPr/>
        </p:nvSpPr>
        <p:spPr>
          <a:xfrm>
            <a:off x="2310901" y="1163419"/>
            <a:ext cx="8398935" cy="525930"/>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80" name="object 3"/>
          <p:cNvSpPr/>
          <p:nvPr/>
        </p:nvSpPr>
        <p:spPr>
          <a:xfrm>
            <a:off x="3299011" y="1912470"/>
            <a:ext cx="6422715" cy="525930"/>
          </a:xfrm>
          <a:prstGeom prst="rect">
            <a:avLst/>
          </a:prstGeom>
          <a:blipFill>
            <a:blip r:embed="rId3"/>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81" name="object 4"/>
          <p:cNvSpPr txBox="1"/>
          <p:nvPr>
            <p:ph type="title"/>
          </p:nvPr>
        </p:nvSpPr>
        <p:spPr>
          <a:xfrm>
            <a:off x="2314917" y="970515"/>
            <a:ext cx="8364668" cy="1532369"/>
          </a:xfrm>
          <a:prstGeom prst="rect">
            <a:avLst/>
          </a:prstGeom>
          <a:gradFill>
            <a:gsLst>
              <a:gs pos="0">
                <a:srgbClr val="C96D20"/>
              </a:gs>
              <a:gs pos="80000">
                <a:srgbClr val="FF9034"/>
              </a:gs>
              <a:gs pos="100000">
                <a:srgbClr val="FF9035"/>
              </a:gs>
            </a:gsLst>
            <a:lin ang="16200000"/>
          </a:gradFill>
          <a:ln w="3175">
            <a:solidFill>
              <a:srgbClr val="4A7EBB"/>
            </a:solidFill>
            <a:round/>
          </a:ln>
          <a:effectLst>
            <a:outerShdw sx="100000" sy="100000" kx="0" ky="0" algn="b" rotWithShape="0" blurRad="38100" dist="25400" dir="5400000">
              <a:srgbClr val="000000">
                <a:alpha val="35000"/>
              </a:srgbClr>
            </a:outerShdw>
          </a:effectLst>
        </p:spPr>
        <p:txBody>
          <a:bodyPr/>
          <a:lstStyle/>
          <a:p>
            <a:pPr algn="ctr">
              <a:defRPr sz="3400">
                <a:solidFill>
                  <a:srgbClr val="FFFFFF"/>
                </a:solidFill>
                <a:latin typeface="Optima"/>
                <a:ea typeface="Optima"/>
                <a:cs typeface="Optima"/>
                <a:sym typeface="Optima"/>
              </a:defRPr>
            </a:pPr>
            <a:r>
              <a:t>WELL-LABELED  </a:t>
            </a:r>
            <a:r>
              <a:rPr spc="-85"/>
              <a:t>VISUALS </a:t>
            </a:r>
            <a:r>
              <a:rPr spc="-595"/>
              <a:t> </a:t>
            </a:r>
            <a:r>
              <a:t>HELP CLARIFY</a:t>
            </a:r>
            <a:r>
              <a:rPr spc="-85"/>
              <a:t> </a:t>
            </a:r>
            <a:r>
              <a:rPr b="1"/>
              <a:t>DEFINITIONS</a:t>
            </a:r>
          </a:p>
        </p:txBody>
      </p:sp>
      <p:sp>
        <p:nvSpPr>
          <p:cNvPr id="482" name="object 5"/>
          <p:cNvSpPr/>
          <p:nvPr/>
        </p:nvSpPr>
        <p:spPr>
          <a:xfrm>
            <a:off x="1800909" y="2677458"/>
            <a:ext cx="9562355" cy="6040221"/>
          </a:xfrm>
          <a:prstGeom prst="rect">
            <a:avLst/>
          </a:prstGeom>
          <a:blipFill>
            <a:blip r:embed="rId4"/>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83" name="object 6"/>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Definitions"/>
          <p:cNvSpPr txBox="1"/>
          <p:nvPr/>
        </p:nvSpPr>
        <p:spPr>
          <a:xfrm>
            <a:off x="639063" y="430527"/>
            <a:ext cx="4518966"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Definitions</a:t>
            </a:r>
          </a:p>
        </p:txBody>
      </p:sp>
      <p:sp>
        <p:nvSpPr>
          <p:cNvPr id="487" name="Directions for Expansion and Understandability:…"/>
          <p:cNvSpPr txBox="1"/>
          <p:nvPr/>
        </p:nvSpPr>
        <p:spPr>
          <a:xfrm>
            <a:off x="368147" y="2086926"/>
            <a:ext cx="10823957" cy="51701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Directions for Expansion and Understandability:</a:t>
            </a:r>
          </a:p>
          <a:p>
            <a:pPr lvl="1" marL="938388" indent="-493888" algn="l">
              <a:buSzPct val="75000"/>
              <a:buChar char="•"/>
              <a:defRPr b="1">
                <a:latin typeface="Optima"/>
                <a:ea typeface="Optima"/>
                <a:cs typeface="Optima"/>
                <a:sym typeface="Optima"/>
              </a:defRPr>
            </a:pPr>
            <a:r>
              <a:t>What is its origin and background?</a:t>
            </a:r>
          </a:p>
          <a:p>
            <a:pPr lvl="1" marL="938388" indent="-493888" algn="l">
              <a:buSzPct val="75000"/>
              <a:buChar char="•"/>
              <a:defRPr b="1">
                <a:latin typeface="Optima"/>
                <a:ea typeface="Optima"/>
                <a:cs typeface="Optima"/>
                <a:sym typeface="Optima"/>
              </a:defRPr>
            </a:pPr>
            <a:r>
              <a:t>How is it used?</a:t>
            </a:r>
          </a:p>
          <a:p>
            <a:pPr lvl="1" marL="938388" indent="-493888" algn="l">
              <a:buSzPct val="75000"/>
              <a:buChar char="•"/>
              <a:defRPr b="1">
                <a:latin typeface="Optima"/>
                <a:ea typeface="Optima"/>
                <a:cs typeface="Optima"/>
                <a:sym typeface="Optima"/>
              </a:defRPr>
            </a:pPr>
            <a:r>
              <a:t>How does it work?</a:t>
            </a:r>
          </a:p>
          <a:p>
            <a:pPr lvl="1" marL="938388" indent="-493888" algn="l">
              <a:buSzPct val="75000"/>
              <a:buChar char="•"/>
              <a:defRPr b="1">
                <a:latin typeface="Optima"/>
                <a:ea typeface="Optima"/>
                <a:cs typeface="Optima"/>
                <a:sym typeface="Optima"/>
              </a:defRPr>
            </a:pPr>
            <a:r>
              <a:t>What does it look like?</a:t>
            </a:r>
          </a:p>
          <a:p>
            <a:pPr lvl="1" marL="938388" indent="-493888" algn="l">
              <a:buSzPct val="75000"/>
              <a:buChar char="•"/>
              <a:defRPr b="1">
                <a:latin typeface="Optima"/>
                <a:ea typeface="Optima"/>
                <a:cs typeface="Optima"/>
                <a:sym typeface="Optima"/>
              </a:defRPr>
            </a:pPr>
            <a:r>
              <a:t>What are its parts or sections?</a:t>
            </a:r>
          </a:p>
          <a:p>
            <a:pPr lvl="1" marL="938388" indent="-493888" algn="l">
              <a:buSzPct val="75000"/>
              <a:buChar char="•"/>
              <a:defRPr b="1">
                <a:latin typeface="Optima"/>
                <a:ea typeface="Optima"/>
                <a:cs typeface="Optima"/>
                <a:sym typeface="Optima"/>
              </a:defRPr>
            </a:pPr>
            <a:r>
              <a:t>Can it be compared with anything familiar?</a:t>
            </a:r>
          </a:p>
          <a:p>
            <a:pPr lvl="1" marL="938388" indent="-493888" algn="l">
              <a:buSzPct val="75000"/>
              <a:buChar char="•"/>
              <a:defRPr b="1">
                <a:latin typeface="Optima"/>
                <a:ea typeface="Optima"/>
                <a:cs typeface="Optima"/>
                <a:sym typeface="Optima"/>
              </a:defRPr>
            </a:pPr>
            <a:r>
              <a:t>Does it require any special conditions?</a:t>
            </a:r>
          </a:p>
          <a:p>
            <a:pPr lvl="1" marL="938388" indent="-493888" algn="l">
              <a:buSzPct val="75000"/>
              <a:buChar char="•"/>
              <a:defRPr b="1">
                <a:latin typeface="Optima"/>
                <a:ea typeface="Optima"/>
                <a:cs typeface="Optima"/>
                <a:sym typeface="Optima"/>
              </a:defRPr>
            </a:pPr>
            <a:r>
              <a:t>What doesn’t it mean?  Limitations, etc.</a:t>
            </a:r>
          </a:p>
        </p:txBody>
      </p:sp>
      <p:sp>
        <p:nvSpPr>
          <p:cNvPr id="488"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object 2"/>
          <p:cNvSpPr/>
          <p:nvPr/>
        </p:nvSpPr>
        <p:spPr>
          <a:xfrm>
            <a:off x="1418415" y="1529976"/>
            <a:ext cx="9960786" cy="6805209"/>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91" name="object 3"/>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4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object 2"/>
          <p:cNvSpPr/>
          <p:nvPr/>
        </p:nvSpPr>
        <p:spPr>
          <a:xfrm>
            <a:off x="1035921" y="1721223"/>
            <a:ext cx="10821398" cy="6327091"/>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95" name="object 3"/>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 name="What is Scientific Writing + Tips for good Scientific Writing" descr="What is Scientific Writing + Tips for good Scientific Writing"/>
          <p:cNvPicPr>
            <a:picLocks noChangeAspect="0"/>
          </p:cNvPicPr>
          <p:nvPr>
            <a:videoFile xmlns:mc="http://schemas.openxmlformats.org/markup-compatibility/2006" xmlns:aiw="http://developer.apple.com/namespaces/iwork" r:link="rId2" mc:Ignorable="aiw" aiw:title="What is Scientific Writing + Tips for good Scientific Writing" aiw:author="Grad School Insiders"/>
          </p:nvPr>
        </p:nvPicPr>
        <p:blipFill>
          <a:blip r:embed="rId3">
            <a:extLst/>
          </a:blip>
          <a:stretch>
            <a:fillRect/>
          </a:stretch>
        </p:blipFill>
        <p:spPr>
          <a:xfrm>
            <a:off x="0" y="1219200"/>
            <a:ext cx="13004800" cy="7315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0"/>
                </p:tgtEl>
              </p:cMediaNode>
            </p:video>
            <p:seq concurrent="1" prevAc="none" nextAc="seek">
              <p:cTn id="8" evtFilter="cancelBubble" nodeType="interactiveSeq" restart="whenNotActive" fill="hold">
                <p:stCondLst>
                  <p:cond delay="0" evt="onClick">
                    <p:tgtEl>
                      <p:spTgt spid="18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0"/>
                                        </p:tgtEl>
                                      </p:cBhvr>
                                    </p:cmd>
                                  </p:childTnLst>
                                </p:cTn>
                              </p:par>
                            </p:childTnLst>
                          </p:cTn>
                        </p:par>
                      </p:childTnLst>
                    </p:cTn>
                  </p:par>
                </p:childTnLst>
              </p:cTn>
              <p:nextCondLst>
                <p:cond delay="0" evt="onClick">
                  <p:tgtEl>
                    <p:spTgt spid="18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object 2"/>
          <p:cNvSpPr/>
          <p:nvPr/>
        </p:nvSpPr>
        <p:spPr>
          <a:xfrm>
            <a:off x="1035921" y="1243105"/>
            <a:ext cx="10917021" cy="6900833"/>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499" name="object 3"/>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5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Definitions"/>
          <p:cNvSpPr txBox="1"/>
          <p:nvPr/>
        </p:nvSpPr>
        <p:spPr>
          <a:xfrm>
            <a:off x="626363" y="443227"/>
            <a:ext cx="4518966"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Definitions</a:t>
            </a:r>
          </a:p>
        </p:txBody>
      </p:sp>
      <p:sp>
        <p:nvSpPr>
          <p:cNvPr id="503" name="Situations Requiring Definitions…"/>
          <p:cNvSpPr txBox="1"/>
          <p:nvPr/>
        </p:nvSpPr>
        <p:spPr>
          <a:xfrm>
            <a:off x="241147" y="1490026"/>
            <a:ext cx="12621679" cy="80657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Situations Requiring Definitions</a:t>
            </a:r>
          </a:p>
          <a:p>
            <a:pPr lvl="1" marL="938388" indent="-493888" algn="l">
              <a:buSzPct val="75000"/>
              <a:buChar char="•"/>
              <a:defRPr b="1">
                <a:latin typeface="Optima"/>
                <a:ea typeface="Optima"/>
                <a:cs typeface="Optima"/>
                <a:sym typeface="Optima"/>
              </a:defRPr>
            </a:pPr>
            <a:r>
              <a:t>Each time an audience or reader encounters</a:t>
            </a:r>
          </a:p>
          <a:p>
            <a:pPr lvl="4" algn="l">
              <a:defRPr b="1">
                <a:latin typeface="Optima"/>
                <a:ea typeface="Optima"/>
                <a:cs typeface="Optima"/>
                <a:sym typeface="Optima"/>
              </a:defRPr>
            </a:pPr>
            <a:r>
              <a:t> an unfamiliar term or concept</a:t>
            </a:r>
          </a:p>
          <a:p>
            <a:pPr algn="l">
              <a:defRPr b="1" i="1" sz="4000" u="sng">
                <a:solidFill>
                  <a:schemeClr val="accent5"/>
                </a:solidFill>
                <a:latin typeface="Optima"/>
                <a:ea typeface="Optima"/>
                <a:cs typeface="Optima"/>
                <a:sym typeface="Optima"/>
              </a:defRPr>
            </a:pPr>
            <a:r>
              <a:t>Placement of Definitions</a:t>
            </a:r>
          </a:p>
          <a:p>
            <a:pPr lvl="1" marL="938388" indent="-493888" algn="l">
              <a:buSzPct val="75000"/>
              <a:buChar char="•"/>
              <a:defRPr b="1">
                <a:latin typeface="Optima"/>
                <a:ea typeface="Optima"/>
                <a:cs typeface="Optima"/>
                <a:sym typeface="Optima"/>
              </a:defRPr>
            </a:pPr>
            <a:r>
              <a:t>The flow of reading should not be interrupted</a:t>
            </a:r>
          </a:p>
          <a:p>
            <a:pPr lvl="1" marL="938388" indent="-493888" algn="l">
              <a:buSzPct val="75000"/>
              <a:buChar char="•"/>
              <a:defRPr b="1">
                <a:latin typeface="Optima"/>
                <a:ea typeface="Optima"/>
                <a:cs typeface="Optima"/>
                <a:sym typeface="Optima"/>
              </a:defRPr>
            </a:pPr>
            <a:r>
              <a:t>No more than three definitions on one page</a:t>
            </a:r>
          </a:p>
          <a:p>
            <a:pPr lvl="1" marL="938388" indent="-493888" algn="l">
              <a:buSzPct val="75000"/>
              <a:buChar char="•"/>
              <a:defRPr b="1">
                <a:latin typeface="Optima"/>
                <a:ea typeface="Optima"/>
                <a:cs typeface="Optima"/>
                <a:sym typeface="Optima"/>
              </a:defRPr>
            </a:pPr>
            <a:r>
              <a:t>A glossary should be used if there are a significant</a:t>
            </a:r>
          </a:p>
          <a:p>
            <a:pPr lvl="4" algn="l">
              <a:defRPr b="1">
                <a:latin typeface="Optima"/>
                <a:ea typeface="Optima"/>
                <a:cs typeface="Optima"/>
                <a:sym typeface="Optima"/>
              </a:defRPr>
            </a:pPr>
            <a:r>
              <a:t> number of definitions in a document</a:t>
            </a:r>
          </a:p>
          <a:p>
            <a:pPr algn="l">
              <a:defRPr b="1" i="1" sz="4000" u="sng">
                <a:solidFill>
                  <a:schemeClr val="accent5"/>
                </a:solidFill>
                <a:latin typeface="Optima"/>
                <a:ea typeface="Optima"/>
                <a:cs typeface="Optima"/>
                <a:sym typeface="Optima"/>
              </a:defRPr>
            </a:pPr>
            <a:r>
              <a:t>Guidelines for Clear and Precise Definition</a:t>
            </a:r>
          </a:p>
          <a:p>
            <a:pPr lvl="1" marL="938388" indent="-493888" algn="l">
              <a:buSzPct val="75000"/>
              <a:buChar char="•"/>
              <a:defRPr b="1">
                <a:latin typeface="Optima"/>
                <a:ea typeface="Optima"/>
                <a:cs typeface="Optima"/>
                <a:sym typeface="Optima"/>
              </a:defRPr>
            </a:pPr>
            <a:r>
              <a:t>Decide on the level of detail</a:t>
            </a:r>
          </a:p>
          <a:p>
            <a:pPr lvl="1" marL="938388" indent="-493888" algn="l">
              <a:buSzPct val="75000"/>
              <a:buChar char="•"/>
              <a:defRPr b="1">
                <a:latin typeface="Optima"/>
                <a:ea typeface="Optima"/>
                <a:cs typeface="Optima"/>
                <a:sym typeface="Optima"/>
              </a:defRPr>
            </a:pPr>
            <a:r>
              <a:t>Classify the item precisely (what group does it belong to?)</a:t>
            </a:r>
          </a:p>
          <a:p>
            <a:pPr lvl="1" marL="938388" indent="-493888" algn="l">
              <a:buSzPct val="75000"/>
              <a:buChar char="•"/>
              <a:defRPr b="1">
                <a:latin typeface="Optima"/>
                <a:ea typeface="Optima"/>
                <a:cs typeface="Optima"/>
                <a:sym typeface="Optima"/>
              </a:defRPr>
            </a:pPr>
            <a:r>
              <a:t>Differentiate the item accurately</a:t>
            </a:r>
          </a:p>
          <a:p>
            <a:pPr lvl="1" marL="938388" indent="-493888" algn="l">
              <a:buSzPct val="75000"/>
              <a:buChar char="•"/>
              <a:defRPr b="1">
                <a:latin typeface="Optima"/>
                <a:ea typeface="Optima"/>
                <a:cs typeface="Optima"/>
                <a:sym typeface="Optima"/>
              </a:defRPr>
            </a:pPr>
            <a:r>
              <a:t>Avoid circular definitions</a:t>
            </a:r>
          </a:p>
          <a:p>
            <a:pPr lvl="1" marL="938388" indent="-493888" algn="l">
              <a:buSzPct val="75000"/>
              <a:buChar char="•"/>
              <a:defRPr b="1">
                <a:latin typeface="Optima"/>
                <a:ea typeface="Optima"/>
                <a:cs typeface="Optima"/>
                <a:sym typeface="Optima"/>
              </a:defRPr>
            </a:pPr>
            <a:r>
              <a:t>Expand the definition selectively</a:t>
            </a:r>
          </a:p>
        </p:txBody>
      </p:sp>
      <p:sp>
        <p:nvSpPr>
          <p:cNvPr id="504" name="Slide Number"/>
          <p:cNvSpPr txBox="1"/>
          <p:nvPr>
            <p:ph type="sldNum" sz="quarter" idx="2"/>
          </p:nvPr>
        </p:nvSpPr>
        <p:spPr>
          <a:xfrm>
            <a:off x="9588363" y="92392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DETAILS:…"/>
          <p:cNvSpPr txBox="1"/>
          <p:nvPr>
            <p:ph type="title"/>
          </p:nvPr>
        </p:nvSpPr>
        <p:spPr>
          <a:xfrm>
            <a:off x="2291821" y="2691319"/>
            <a:ext cx="8803652" cy="4699350"/>
          </a:xfrm>
          <a:prstGeom prst="rect">
            <a:avLst/>
          </a:prstGeom>
        </p:spPr>
        <p:txBody>
          <a:bodyPr/>
          <a:lstStyle/>
          <a:p>
            <a:pPr algn="ctr" defTabSz="1124532">
              <a:defRPr b="1" sz="7252">
                <a:solidFill>
                  <a:srgbClr val="9A403E"/>
                </a:solidFill>
                <a:latin typeface="Optima"/>
                <a:ea typeface="Optima"/>
                <a:cs typeface="Optima"/>
                <a:sym typeface="Optima"/>
              </a:defRPr>
            </a:pPr>
            <a:r>
              <a:t>DETAILS:</a:t>
            </a:r>
          </a:p>
          <a:p>
            <a:pPr algn="ctr" defTabSz="1124532">
              <a:defRPr b="1" i="1" sz="9800">
                <a:solidFill>
                  <a:srgbClr val="665082"/>
                </a:solidFill>
                <a:latin typeface="Optima"/>
                <a:ea typeface="Optima"/>
                <a:cs typeface="Optima"/>
                <a:sym typeface="Optima"/>
              </a:defRPr>
            </a:pPr>
            <a:r>
              <a:t>EFFECTIVE</a:t>
            </a:r>
          </a:p>
          <a:p>
            <a:pPr algn="ctr" defTabSz="1124532">
              <a:defRPr b="1" i="1" sz="9800">
                <a:solidFill>
                  <a:srgbClr val="665082"/>
                </a:solidFill>
                <a:latin typeface="Optima"/>
                <a:ea typeface="Optima"/>
                <a:cs typeface="Optima"/>
                <a:sym typeface="Optima"/>
              </a:defRPr>
            </a:pPr>
            <a:r>
              <a:t>DESCRIPTIONS</a:t>
            </a:r>
          </a:p>
        </p:txBody>
      </p:sp>
      <p:sp>
        <p:nvSpPr>
          <p:cNvPr id="5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Technical Descriptions"/>
          <p:cNvSpPr txBox="1"/>
          <p:nvPr/>
        </p:nvSpPr>
        <p:spPr>
          <a:xfrm>
            <a:off x="626363" y="290827"/>
            <a:ext cx="9101939"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Technical Descriptions</a:t>
            </a:r>
          </a:p>
        </p:txBody>
      </p:sp>
      <p:sp>
        <p:nvSpPr>
          <p:cNvPr id="510" name="Two Main Types…"/>
          <p:cNvSpPr txBox="1"/>
          <p:nvPr/>
        </p:nvSpPr>
        <p:spPr>
          <a:xfrm>
            <a:off x="914247" y="1261426"/>
            <a:ext cx="7482333" cy="88049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Two Main Types</a:t>
            </a:r>
          </a:p>
          <a:p>
            <a:pPr lvl="1" marL="938388" indent="-493888" algn="l">
              <a:buSzPct val="75000"/>
              <a:buChar char="•"/>
              <a:defRPr b="1" sz="2800">
                <a:latin typeface="Optima"/>
                <a:ea typeface="Optima"/>
                <a:cs typeface="Optima"/>
                <a:sym typeface="Optima"/>
              </a:defRPr>
            </a:pPr>
            <a:r>
              <a:t>Product (item) descriptions</a:t>
            </a:r>
          </a:p>
          <a:p>
            <a:pPr lvl="1" marL="938388" indent="-493888" algn="l">
              <a:buSzPct val="75000"/>
              <a:buChar char="•"/>
              <a:defRPr b="1" sz="2800">
                <a:latin typeface="Optima"/>
                <a:ea typeface="Optima"/>
                <a:cs typeface="Optima"/>
                <a:sym typeface="Optima"/>
              </a:defRPr>
            </a:pPr>
            <a:r>
              <a:t>Process descriptions</a:t>
            </a:r>
          </a:p>
          <a:p>
            <a:pPr algn="l">
              <a:defRPr b="1" i="1" sz="4000" u="sng">
                <a:solidFill>
                  <a:schemeClr val="accent5"/>
                </a:solidFill>
                <a:latin typeface="Optima"/>
                <a:ea typeface="Optima"/>
                <a:cs typeface="Optima"/>
                <a:sym typeface="Optima"/>
              </a:defRPr>
            </a:pPr>
            <a:r>
              <a:t>Elements of a Usable Description</a:t>
            </a:r>
          </a:p>
          <a:p>
            <a:pPr lvl="1" marL="938388" indent="-493888" algn="l">
              <a:buSzPct val="75000"/>
              <a:buChar char="•"/>
              <a:defRPr b="1" sz="2800">
                <a:latin typeface="Optima"/>
                <a:ea typeface="Optima"/>
                <a:cs typeface="Optima"/>
                <a:sym typeface="Optima"/>
              </a:defRPr>
            </a:pPr>
            <a:r>
              <a:t>Clear and limiting title</a:t>
            </a:r>
          </a:p>
          <a:p>
            <a:pPr lvl="1" marL="938388" indent="-493888" algn="l">
              <a:buSzPct val="75000"/>
              <a:buChar char="•"/>
              <a:defRPr b="1" sz="2800">
                <a:latin typeface="Optima"/>
                <a:ea typeface="Optima"/>
                <a:cs typeface="Optima"/>
                <a:sym typeface="Optima"/>
              </a:defRPr>
            </a:pPr>
            <a:r>
              <a:t>Appropriate level of technicality</a:t>
            </a:r>
          </a:p>
          <a:p>
            <a:pPr lvl="1" marL="938388" indent="-493888" algn="l">
              <a:buSzPct val="75000"/>
              <a:buChar char="•"/>
              <a:defRPr b="1" sz="2800">
                <a:latin typeface="Optima"/>
                <a:ea typeface="Optima"/>
                <a:cs typeface="Optima"/>
                <a:sym typeface="Optima"/>
              </a:defRPr>
            </a:pPr>
            <a:r>
              <a:t>Visuals</a:t>
            </a:r>
          </a:p>
          <a:p>
            <a:pPr lvl="1" marL="938388" indent="-493888" algn="l">
              <a:buSzPct val="75000"/>
              <a:buChar char="•"/>
              <a:defRPr b="1" sz="2800">
                <a:latin typeface="Optima"/>
                <a:ea typeface="Optima"/>
                <a:cs typeface="Optima"/>
                <a:sym typeface="Optima"/>
              </a:defRPr>
            </a:pPr>
            <a:r>
              <a:t>Clearest descriptive sequences</a:t>
            </a:r>
          </a:p>
          <a:p>
            <a:pPr algn="l">
              <a:defRPr b="1" i="1" sz="4000" u="sng">
                <a:solidFill>
                  <a:schemeClr val="accent5"/>
                </a:solidFill>
                <a:latin typeface="Optima"/>
                <a:ea typeface="Optima"/>
                <a:cs typeface="Optima"/>
                <a:sym typeface="Optima"/>
              </a:defRPr>
            </a:pPr>
            <a:r>
              <a:t>Descriptive Sequence</a:t>
            </a:r>
          </a:p>
          <a:p>
            <a:pPr lvl="1" marL="938388" indent="-493888" algn="l">
              <a:buSzPct val="75000"/>
              <a:buChar char="•"/>
              <a:defRPr b="1" sz="2800">
                <a:latin typeface="Optima"/>
                <a:ea typeface="Optima"/>
                <a:cs typeface="Optima"/>
                <a:sym typeface="Optima"/>
              </a:defRPr>
            </a:pPr>
            <a:r>
              <a:t>Spatial:</a:t>
            </a:r>
          </a:p>
          <a:p>
            <a:pPr lvl="2" marL="1234722" indent="-345722" algn="l">
              <a:buSzPct val="45000"/>
              <a:buBlip>
                <a:blip r:embed="rId2"/>
              </a:buBlip>
              <a:defRPr b="1" i="1" sz="2000">
                <a:latin typeface="Optima"/>
                <a:ea typeface="Optima"/>
                <a:cs typeface="Optima"/>
                <a:sym typeface="Optima"/>
              </a:defRPr>
            </a:pPr>
            <a:r>
              <a:t>What is it?</a:t>
            </a:r>
          </a:p>
          <a:p>
            <a:pPr lvl="2" marL="1234722" indent="-345722" algn="l">
              <a:buSzPct val="45000"/>
              <a:buBlip>
                <a:blip r:embed="rId2"/>
              </a:buBlip>
              <a:defRPr b="1" i="1" sz="2000">
                <a:latin typeface="Optima"/>
                <a:ea typeface="Optima"/>
                <a:cs typeface="Optima"/>
                <a:sym typeface="Optima"/>
              </a:defRPr>
            </a:pPr>
            <a:r>
              <a:t>What does it do?</a:t>
            </a:r>
          </a:p>
          <a:p>
            <a:pPr lvl="2" marL="1234722" indent="-345722" algn="l">
              <a:buSzPct val="45000"/>
              <a:buBlip>
                <a:blip r:embed="rId2"/>
              </a:buBlip>
              <a:defRPr b="1" i="1" sz="2000">
                <a:latin typeface="Optima"/>
                <a:ea typeface="Optima"/>
                <a:cs typeface="Optima"/>
                <a:sym typeface="Optima"/>
              </a:defRPr>
            </a:pPr>
            <a:r>
              <a:t>What is it made of?</a:t>
            </a:r>
          </a:p>
          <a:p>
            <a:pPr lvl="2" marL="1234722" indent="-345722" algn="l">
              <a:buSzPct val="45000"/>
              <a:buBlip>
                <a:blip r:embed="rId2"/>
              </a:buBlip>
              <a:defRPr b="1" i="1" sz="2000">
                <a:latin typeface="Optima"/>
                <a:ea typeface="Optima"/>
                <a:cs typeface="Optima"/>
                <a:sym typeface="Optima"/>
              </a:defRPr>
            </a:pPr>
            <a:r>
              <a:t>What does it look like?</a:t>
            </a:r>
          </a:p>
          <a:p>
            <a:pPr lvl="1" marL="938388" indent="-493888" algn="l">
              <a:buSzPct val="75000"/>
              <a:buChar char="•"/>
              <a:defRPr b="1" sz="2800">
                <a:latin typeface="Optima"/>
                <a:ea typeface="Optima"/>
                <a:cs typeface="Optima"/>
                <a:sym typeface="Optima"/>
              </a:defRPr>
            </a:pPr>
            <a:r>
              <a:t>Functional:</a:t>
            </a:r>
          </a:p>
          <a:p>
            <a:pPr lvl="2" marL="1234722" indent="-345722" algn="l">
              <a:buSzPct val="45000"/>
              <a:buBlip>
                <a:blip r:embed="rId2"/>
              </a:buBlip>
              <a:defRPr b="1" i="1" sz="2000">
                <a:latin typeface="Optima"/>
                <a:ea typeface="Optima"/>
                <a:cs typeface="Optima"/>
                <a:sym typeface="Optima"/>
              </a:defRPr>
            </a:pPr>
            <a:r>
              <a:t>How does it work?</a:t>
            </a:r>
          </a:p>
          <a:p>
            <a:pPr lvl="1" marL="938388" indent="-493888" algn="l">
              <a:buSzPct val="75000"/>
              <a:buChar char="•"/>
              <a:defRPr b="1" sz="2800">
                <a:latin typeface="Optima"/>
                <a:ea typeface="Optima"/>
                <a:cs typeface="Optima"/>
                <a:sym typeface="Optima"/>
              </a:defRPr>
            </a:pPr>
            <a:r>
              <a:t>Chronological:</a:t>
            </a:r>
          </a:p>
          <a:p>
            <a:pPr lvl="2" marL="1234722" indent="-345722" algn="l">
              <a:buSzPct val="45000"/>
              <a:buBlip>
                <a:blip r:embed="rId2"/>
              </a:buBlip>
              <a:defRPr b="1" i="1" sz="2000">
                <a:latin typeface="Optima"/>
                <a:ea typeface="Optima"/>
                <a:cs typeface="Optima"/>
                <a:sym typeface="Optima"/>
              </a:defRPr>
            </a:pPr>
            <a:r>
              <a:t>How it put together?</a:t>
            </a:r>
          </a:p>
          <a:p>
            <a:pPr lvl="2" marL="1234722" indent="-345722" algn="l">
              <a:buSzPct val="45000"/>
              <a:buBlip>
                <a:blip r:embed="rId2"/>
              </a:buBlip>
              <a:defRPr b="1" i="1" sz="2000">
                <a:latin typeface="Optima"/>
                <a:ea typeface="Optima"/>
                <a:cs typeface="Optima"/>
                <a:sym typeface="Optima"/>
              </a:defRPr>
            </a:pPr>
            <a:r>
              <a:t>How does it work?</a:t>
            </a:r>
          </a:p>
          <a:p>
            <a:pPr lvl="2" marL="1234722" indent="-345722" algn="l">
              <a:buSzPct val="45000"/>
              <a:buBlip>
                <a:blip r:embed="rId2"/>
              </a:buBlip>
              <a:defRPr b="1" i="1" sz="2000">
                <a:latin typeface="Optima"/>
                <a:ea typeface="Optima"/>
                <a:cs typeface="Optima"/>
                <a:sym typeface="Optima"/>
              </a:defRPr>
            </a:pPr>
            <a:r>
              <a:t>How does it happen?</a:t>
            </a:r>
          </a:p>
        </p:txBody>
      </p:sp>
      <p:sp>
        <p:nvSpPr>
          <p:cNvPr id="511"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cientific Descriptions"/>
          <p:cNvSpPr txBox="1"/>
          <p:nvPr/>
        </p:nvSpPr>
        <p:spPr>
          <a:xfrm>
            <a:off x="626363" y="290827"/>
            <a:ext cx="9057133"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solidFill>
                  <a:schemeClr val="accent1"/>
                </a:solidFill>
                <a:latin typeface="Optima"/>
                <a:ea typeface="Optima"/>
                <a:cs typeface="Optima"/>
                <a:sym typeface="Optima"/>
              </a:defRPr>
            </a:lvl1pPr>
          </a:lstStyle>
          <a:p>
            <a:pPr/>
            <a:r>
              <a:t>Scientific Descriptions</a:t>
            </a:r>
          </a:p>
        </p:txBody>
      </p:sp>
      <p:sp>
        <p:nvSpPr>
          <p:cNvPr id="514" name="Outline for Product (Item) Description…"/>
          <p:cNvSpPr txBox="1"/>
          <p:nvPr/>
        </p:nvSpPr>
        <p:spPr>
          <a:xfrm>
            <a:off x="749147" y="1553526"/>
            <a:ext cx="10067268" cy="7877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i="1" sz="4000" u="sng">
                <a:solidFill>
                  <a:schemeClr val="accent5"/>
                </a:solidFill>
                <a:latin typeface="Optima"/>
                <a:ea typeface="Optima"/>
                <a:cs typeface="Optima"/>
                <a:sym typeface="Optima"/>
              </a:defRPr>
            </a:pPr>
            <a:r>
              <a:t>Outline for Product (Item) Description</a:t>
            </a:r>
          </a:p>
          <a:p>
            <a:pPr lvl="1" marL="938388" indent="-493888" algn="l">
              <a:buSzPct val="75000"/>
              <a:buChar char="•"/>
              <a:defRPr b="1" sz="2800">
                <a:solidFill>
                  <a:srgbClr val="0096FF"/>
                </a:solidFill>
                <a:latin typeface="Optima"/>
                <a:ea typeface="Optima"/>
                <a:cs typeface="Optima"/>
                <a:sym typeface="Optima"/>
              </a:defRPr>
            </a:pPr>
            <a:r>
              <a:t>Introduction</a:t>
            </a:r>
          </a:p>
          <a:p>
            <a:pPr lvl="2" marL="1234722" indent="-345722" algn="l">
              <a:buSzPct val="45000"/>
              <a:buBlip>
                <a:blip r:embed="rId2"/>
              </a:buBlip>
              <a:defRPr b="1" i="1" sz="2800">
                <a:latin typeface="Optima"/>
                <a:ea typeface="Optima"/>
                <a:cs typeface="Optima"/>
                <a:sym typeface="Optima"/>
              </a:defRPr>
            </a:pPr>
            <a:r>
              <a:t>Gives only enough information for reader to understand</a:t>
            </a:r>
          </a:p>
          <a:p>
            <a:pPr lvl="6" algn="l">
              <a:defRPr b="1" i="1" sz="2800">
                <a:latin typeface="Optima"/>
                <a:ea typeface="Optima"/>
                <a:cs typeface="Optima"/>
                <a:sym typeface="Optima"/>
              </a:defRPr>
            </a:pPr>
            <a:r>
              <a:t>product or item</a:t>
            </a:r>
          </a:p>
          <a:p>
            <a:pPr lvl="1" marL="938388" indent="-493888" algn="l">
              <a:buSzPct val="75000"/>
              <a:buChar char="•"/>
              <a:defRPr b="1" sz="2800">
                <a:solidFill>
                  <a:srgbClr val="0096FF"/>
                </a:solidFill>
                <a:latin typeface="Optima"/>
                <a:ea typeface="Optima"/>
                <a:cs typeface="Optima"/>
                <a:sym typeface="Optima"/>
              </a:defRPr>
            </a:pPr>
            <a:r>
              <a:t>Description and function of parts</a:t>
            </a:r>
          </a:p>
          <a:p>
            <a:pPr lvl="2" marL="1234722" indent="-345722" algn="l">
              <a:buSzPct val="45000"/>
              <a:buBlip>
                <a:blip r:embed="rId2"/>
              </a:buBlip>
              <a:defRPr b="1" i="1" sz="2800">
                <a:latin typeface="Optima"/>
                <a:ea typeface="Optima"/>
                <a:cs typeface="Optima"/>
                <a:sym typeface="Optima"/>
              </a:defRPr>
            </a:pPr>
            <a:r>
              <a:t>Describes each major part</a:t>
            </a:r>
          </a:p>
          <a:p>
            <a:pPr lvl="1" marL="938388" indent="-493888" algn="l">
              <a:buSzPct val="75000"/>
              <a:buChar char="•"/>
              <a:defRPr b="1" sz="2800">
                <a:solidFill>
                  <a:srgbClr val="0096FF"/>
                </a:solidFill>
                <a:latin typeface="Optima"/>
                <a:ea typeface="Optima"/>
                <a:cs typeface="Optima"/>
                <a:sym typeface="Optima"/>
              </a:defRPr>
            </a:pPr>
            <a:r>
              <a:t>Summary and operating description</a:t>
            </a:r>
          </a:p>
          <a:p>
            <a:pPr lvl="2" marL="1234722" indent="-345722" algn="l">
              <a:buSzPct val="45000"/>
              <a:buBlip>
                <a:blip r:embed="rId2"/>
              </a:buBlip>
              <a:defRPr b="1" i="1" sz="2800">
                <a:latin typeface="Optima"/>
                <a:ea typeface="Optima"/>
                <a:cs typeface="Optima"/>
                <a:sym typeface="Optima"/>
              </a:defRPr>
            </a:pPr>
            <a:r>
              <a:t>Explains how parts work as a whole</a:t>
            </a:r>
          </a:p>
          <a:p>
            <a:pPr algn="l">
              <a:defRPr b="1" sz="2800">
                <a:latin typeface="Optima"/>
                <a:ea typeface="Optima"/>
                <a:cs typeface="Optima"/>
                <a:sym typeface="Optima"/>
              </a:defRPr>
            </a:pPr>
          </a:p>
          <a:p>
            <a:pPr algn="l">
              <a:defRPr b="1" i="1" sz="4000" u="sng">
                <a:solidFill>
                  <a:schemeClr val="accent5"/>
                </a:solidFill>
                <a:latin typeface="Optima"/>
                <a:ea typeface="Optima"/>
                <a:cs typeface="Optima"/>
                <a:sym typeface="Optima"/>
              </a:defRPr>
            </a:pPr>
            <a:r>
              <a:t>Outline for Process Description</a:t>
            </a:r>
          </a:p>
          <a:p>
            <a:pPr lvl="1" marL="938388" indent="-493888" algn="l">
              <a:buSzPct val="75000"/>
              <a:buChar char="•"/>
              <a:defRPr b="1" sz="2800">
                <a:solidFill>
                  <a:srgbClr val="0096FF"/>
                </a:solidFill>
                <a:latin typeface="Optima"/>
                <a:ea typeface="Optima"/>
                <a:cs typeface="Optima"/>
                <a:sym typeface="Optima"/>
              </a:defRPr>
            </a:pPr>
            <a:r>
              <a:t>Introduction</a:t>
            </a:r>
          </a:p>
          <a:p>
            <a:pPr lvl="2" marL="1234722" indent="-345722" algn="l">
              <a:buSzPct val="45000"/>
              <a:buBlip>
                <a:blip r:embed="rId2"/>
              </a:buBlip>
              <a:defRPr b="1" i="1" sz="2800">
                <a:latin typeface="Optima"/>
                <a:ea typeface="Optima"/>
                <a:cs typeface="Optima"/>
                <a:sym typeface="Optima"/>
              </a:defRPr>
            </a:pPr>
            <a:r>
              <a:t>Definition, purpose, and brief description of the process</a:t>
            </a:r>
          </a:p>
          <a:p>
            <a:pPr lvl="1" marL="938388" indent="-493888" algn="l">
              <a:buSzPct val="75000"/>
              <a:buChar char="•"/>
              <a:defRPr b="1" sz="2800">
                <a:solidFill>
                  <a:srgbClr val="0096FF"/>
                </a:solidFill>
                <a:latin typeface="Optima"/>
                <a:ea typeface="Optima"/>
                <a:cs typeface="Optima"/>
                <a:sym typeface="Optima"/>
              </a:defRPr>
            </a:pPr>
            <a:r>
              <a:t>Stages in the process</a:t>
            </a:r>
          </a:p>
          <a:p>
            <a:pPr lvl="2" marL="1234722" indent="-345722" algn="l">
              <a:buSzPct val="45000"/>
              <a:buBlip>
                <a:blip r:embed="rId2"/>
              </a:buBlip>
              <a:defRPr b="1" i="1" sz="2800">
                <a:latin typeface="Optima"/>
                <a:ea typeface="Optima"/>
                <a:cs typeface="Optima"/>
                <a:sym typeface="Optima"/>
              </a:defRPr>
            </a:pPr>
            <a:r>
              <a:t>Chronological or logical order</a:t>
            </a:r>
          </a:p>
          <a:p>
            <a:pPr lvl="1" marL="938388" indent="-493888" algn="l">
              <a:buSzPct val="75000"/>
              <a:buChar char="•"/>
              <a:defRPr b="1" sz="2800">
                <a:solidFill>
                  <a:srgbClr val="0096FF"/>
                </a:solidFill>
                <a:latin typeface="Optima"/>
                <a:ea typeface="Optima"/>
                <a:cs typeface="Optima"/>
                <a:sym typeface="Optima"/>
              </a:defRPr>
            </a:pPr>
            <a:r>
              <a:t>Conclusion</a:t>
            </a:r>
          </a:p>
          <a:p>
            <a:pPr lvl="2" marL="1234722" indent="-345722" algn="l">
              <a:buSzPct val="45000"/>
              <a:buBlip>
                <a:blip r:embed="rId2"/>
              </a:buBlip>
              <a:defRPr b="1" i="1" sz="2800">
                <a:latin typeface="Optima"/>
                <a:ea typeface="Optima"/>
                <a:cs typeface="Optima"/>
                <a:sym typeface="Optima"/>
              </a:defRPr>
            </a:pPr>
            <a:r>
              <a:t>Summary of major stages or one complete process cycle</a:t>
            </a:r>
          </a:p>
        </p:txBody>
      </p:sp>
      <p:sp>
        <p:nvSpPr>
          <p:cNvPr id="515"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object 2"/>
          <p:cNvSpPr/>
          <p:nvPr/>
        </p:nvSpPr>
        <p:spPr>
          <a:xfrm>
            <a:off x="2279027" y="908423"/>
            <a:ext cx="8414872" cy="525930"/>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518" name="object 3"/>
          <p:cNvSpPr txBox="1"/>
          <p:nvPr>
            <p:ph type="title"/>
          </p:nvPr>
        </p:nvSpPr>
        <p:spPr>
          <a:xfrm>
            <a:off x="1745338" y="715165"/>
            <a:ext cx="9482249" cy="798458"/>
          </a:xfrm>
          <a:prstGeom prst="rect">
            <a:avLst/>
          </a:prstGeom>
          <a:gradFill>
            <a:gsLst>
              <a:gs pos="0">
                <a:srgbClr val="C96D20"/>
              </a:gs>
              <a:gs pos="80000">
                <a:srgbClr val="FF9034"/>
              </a:gs>
              <a:gs pos="100000">
                <a:srgbClr val="FF9035"/>
              </a:gs>
            </a:gsLst>
            <a:lin ang="16200000"/>
          </a:gradFill>
          <a:ln w="3175">
            <a:solidFill>
              <a:srgbClr val="4A7EBB"/>
            </a:solidFill>
            <a:round/>
          </a:ln>
          <a:effectLst>
            <a:outerShdw sx="100000" sy="100000" kx="0" ky="0" algn="b" rotWithShape="0" blurRad="38100" dist="25400" dir="5400000">
              <a:srgbClr val="000000">
                <a:alpha val="35000"/>
              </a:srgbClr>
            </a:outerShdw>
          </a:effectLst>
        </p:spPr>
        <p:txBody>
          <a:bodyPr/>
          <a:lstStyle/>
          <a:p>
            <a:pPr algn="ctr" defTabSz="573741">
              <a:defRPr sz="3500">
                <a:solidFill>
                  <a:srgbClr val="FFFFFF"/>
                </a:solidFill>
                <a:latin typeface="Optima"/>
                <a:ea typeface="Optima"/>
                <a:cs typeface="Optima"/>
                <a:sym typeface="Optima"/>
              </a:defRPr>
            </a:pPr>
            <a:r>
              <a:rPr b="1"/>
              <a:t>TECHNICAL DESCRIPTION</a:t>
            </a:r>
            <a:r>
              <a:t> OF A MECHANISM</a:t>
            </a:r>
          </a:p>
        </p:txBody>
      </p:sp>
      <p:sp>
        <p:nvSpPr>
          <p:cNvPr id="519" name="object 4"/>
          <p:cNvSpPr/>
          <p:nvPr/>
        </p:nvSpPr>
        <p:spPr>
          <a:xfrm>
            <a:off x="2183403" y="1545913"/>
            <a:ext cx="8430809" cy="7647653"/>
          </a:xfrm>
          <a:prstGeom prst="rect">
            <a:avLst/>
          </a:prstGeom>
          <a:blipFill>
            <a:blip r:embed="rId3"/>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520" name="object 5"/>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object 2"/>
          <p:cNvSpPr/>
          <p:nvPr/>
        </p:nvSpPr>
        <p:spPr>
          <a:xfrm>
            <a:off x="1641537" y="1784972"/>
            <a:ext cx="9944848" cy="525930"/>
          </a:xfrm>
          <a:prstGeom prst="rect">
            <a:avLst/>
          </a:prstGeom>
          <a:blipFill>
            <a:blip r:embed="rId2"/>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524" name="object 3"/>
          <p:cNvSpPr txBox="1"/>
          <p:nvPr>
            <p:ph type="title"/>
          </p:nvPr>
        </p:nvSpPr>
        <p:spPr>
          <a:xfrm>
            <a:off x="1601795" y="1576972"/>
            <a:ext cx="9981503" cy="1263253"/>
          </a:xfrm>
          <a:prstGeom prst="rect">
            <a:avLst/>
          </a:prstGeom>
          <a:gradFill>
            <a:gsLst>
              <a:gs pos="0">
                <a:srgbClr val="C96D20"/>
              </a:gs>
              <a:gs pos="80000">
                <a:srgbClr val="FF9034"/>
              </a:gs>
              <a:gs pos="100000">
                <a:srgbClr val="FF9035"/>
              </a:gs>
            </a:gsLst>
            <a:lin ang="16200000"/>
          </a:gradFill>
          <a:ln w="3175">
            <a:solidFill>
              <a:srgbClr val="4A7EBB"/>
            </a:solidFill>
            <a:round/>
          </a:ln>
          <a:effectLst>
            <a:outerShdw sx="100000" sy="100000" kx="0" ky="0" algn="b" rotWithShape="0" blurRad="38100" dist="25400" dir="5400000">
              <a:srgbClr val="000000">
                <a:alpha val="35000"/>
              </a:srgbClr>
            </a:outerShdw>
          </a:effectLst>
        </p:spPr>
        <p:txBody>
          <a:bodyPr/>
          <a:lstStyle/>
          <a:p>
            <a:pPr algn="ctr" defTabSz="860611">
              <a:defRPr b="1" sz="4050">
                <a:solidFill>
                  <a:srgbClr val="FFFFFF"/>
                </a:solidFill>
                <a:latin typeface="Optima"/>
                <a:ea typeface="Optima"/>
                <a:cs typeface="Optima"/>
                <a:sym typeface="Optima"/>
              </a:defRPr>
            </a:pPr>
            <a:r>
              <a:t>TECHNICAL DESCRIPTION </a:t>
            </a:r>
          </a:p>
          <a:p>
            <a:pPr algn="ctr" defTabSz="860611">
              <a:defRPr sz="4050">
                <a:solidFill>
                  <a:srgbClr val="FFFFFF"/>
                </a:solidFill>
                <a:latin typeface="Optima"/>
                <a:ea typeface="Optima"/>
                <a:cs typeface="Optima"/>
                <a:sym typeface="Optima"/>
              </a:defRPr>
            </a:pPr>
            <a:r>
              <a:t>AND </a:t>
            </a:r>
            <a:r>
              <a:rPr spc="-101"/>
              <a:t>FUNCTION</a:t>
            </a:r>
          </a:p>
        </p:txBody>
      </p:sp>
      <p:sp>
        <p:nvSpPr>
          <p:cNvPr id="525" name="object 4"/>
          <p:cNvSpPr/>
          <p:nvPr/>
        </p:nvSpPr>
        <p:spPr>
          <a:xfrm>
            <a:off x="1131544" y="3442446"/>
            <a:ext cx="10662025" cy="4462433"/>
          </a:xfrm>
          <a:prstGeom prst="rect">
            <a:avLst/>
          </a:prstGeom>
          <a:blipFill>
            <a:blip r:embed="rId3"/>
            <a:stretch>
              <a:fillRect/>
            </a:stretch>
          </a:blipFill>
          <a:ln w="12700">
            <a:miter lim="400000"/>
          </a:ln>
        </p:spPr>
        <p:txBody>
          <a:bodyPr lIns="57374" tIns="57374" rIns="57374" bIns="57374"/>
          <a:lstStyle/>
          <a:p>
            <a:pPr algn="l" defTabSz="1147482">
              <a:defRPr sz="2200">
                <a:latin typeface="Calibri"/>
                <a:ea typeface="Calibri"/>
                <a:cs typeface="Calibri"/>
                <a:sym typeface="Calibri"/>
              </a:defRPr>
            </a:pPr>
          </a:p>
        </p:txBody>
      </p:sp>
      <p:sp>
        <p:nvSpPr>
          <p:cNvPr id="526" name="object 5"/>
          <p:cNvSpPr/>
          <p:nvPr/>
        </p:nvSpPr>
        <p:spPr>
          <a:xfrm>
            <a:off x="755265" y="575494"/>
            <a:ext cx="11482793" cy="8614087"/>
          </a:xfrm>
          <a:prstGeom prst="rect">
            <a:avLst/>
          </a:prstGeom>
          <a:ln w="3175">
            <a:solidFill>
              <a:srgbClr val="000000"/>
            </a:solidFill>
          </a:ln>
        </p:spPr>
        <p:txBody>
          <a:bodyPr lIns="57374" tIns="57374" rIns="57374" bIns="57374"/>
          <a:lstStyle/>
          <a:p>
            <a:pPr algn="l" defTabSz="1147482">
              <a:defRPr sz="2200">
                <a:latin typeface="Calibri"/>
                <a:ea typeface="Calibri"/>
                <a:cs typeface="Calibri"/>
                <a:sym typeface="Calibri"/>
              </a:defRPr>
            </a:pP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EBEBEB"/>
            </a:gs>
            <a:gs pos="100000">
              <a:schemeClr val="accent5">
                <a:hueOff val="-444211"/>
                <a:satOff val="-14915"/>
                <a:lumOff val="22857"/>
              </a:schemeClr>
            </a:gs>
          </a:gsLst>
          <a:lin ang="1903802" scaled="0"/>
        </a:gradFill>
      </p:bgPr>
    </p:bg>
    <p:spTree>
      <p:nvGrpSpPr>
        <p:cNvPr id="1" name=""/>
        <p:cNvGrpSpPr/>
        <p:nvPr/>
      </p:nvGrpSpPr>
      <p:grpSpPr>
        <a:xfrm>
          <a:off x="0" y="0"/>
          <a:ext cx="0" cy="0"/>
          <a:chOff x="0" y="0"/>
          <a:chExt cx="0" cy="0"/>
        </a:xfrm>
      </p:grpSpPr>
      <p:sp>
        <p:nvSpPr>
          <p:cNvPr id="529" name="Effective…"/>
          <p:cNvSpPr txBox="1"/>
          <p:nvPr/>
        </p:nvSpPr>
        <p:spPr>
          <a:xfrm>
            <a:off x="4351697" y="680293"/>
            <a:ext cx="3789274" cy="34315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7200">
                <a:effectLst>
                  <a:outerShdw sx="100000" sy="100000" kx="0" ky="0" algn="b" rotWithShape="0" blurRad="12700" dist="63500" dir="18900000">
                    <a:srgbClr val="EBEBEB"/>
                  </a:outerShdw>
                </a:effectLst>
                <a:latin typeface="Optima"/>
                <a:ea typeface="Optima"/>
                <a:cs typeface="Optima"/>
                <a:sym typeface="Optima"/>
              </a:defRPr>
            </a:pPr>
            <a:r>
              <a:t>Effective </a:t>
            </a:r>
          </a:p>
          <a:p>
            <a:pPr>
              <a:defRPr b="1" i="1" sz="7200">
                <a:effectLst>
                  <a:outerShdw sx="100000" sy="100000" kx="0" ky="0" algn="b" rotWithShape="0" blurRad="12700" dist="63500" dir="18900000">
                    <a:srgbClr val="EBEBEB"/>
                  </a:outerShdw>
                </a:effectLst>
                <a:latin typeface="Optima"/>
                <a:ea typeface="Optima"/>
                <a:cs typeface="Optima"/>
                <a:sym typeface="Optima"/>
              </a:defRPr>
            </a:pPr>
            <a:r>
              <a:t>Scientific</a:t>
            </a:r>
          </a:p>
          <a:p>
            <a:pPr>
              <a:defRPr b="1" i="1" sz="7200">
                <a:effectLst>
                  <a:outerShdw sx="100000" sy="100000" kx="0" ky="0" algn="b" rotWithShape="0" blurRad="12700" dist="63500" dir="18900000">
                    <a:srgbClr val="EBEBEB"/>
                  </a:outerShdw>
                </a:effectLst>
                <a:latin typeface="Optima"/>
                <a:ea typeface="Optima"/>
                <a:cs typeface="Optima"/>
                <a:sym typeface="Optima"/>
              </a:defRPr>
            </a:pPr>
            <a:r>
              <a:t>Writing</a:t>
            </a:r>
          </a:p>
        </p:txBody>
      </p:sp>
      <p:sp>
        <p:nvSpPr>
          <p:cNvPr id="530" name="Visuals"/>
          <p:cNvSpPr txBox="1"/>
          <p:nvPr/>
        </p:nvSpPr>
        <p:spPr>
          <a:xfrm>
            <a:off x="5038563" y="5294839"/>
            <a:ext cx="2415541" cy="10096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6000">
                <a:effectLst>
                  <a:outerShdw sx="100000" sy="100000" kx="0" ky="0" algn="b" rotWithShape="0" blurRad="12700" dist="63500" dir="18900000">
                    <a:srgbClr val="EBEBEB"/>
                  </a:outerShdw>
                </a:effectLst>
                <a:latin typeface="Optima"/>
                <a:ea typeface="Optima"/>
                <a:cs typeface="Optima"/>
                <a:sym typeface="Optima"/>
              </a:defRPr>
            </a:lvl1pPr>
          </a:lstStyle>
          <a:p>
            <a:pPr/>
            <a:r>
              <a:t>Visuals</a:t>
            </a:r>
          </a:p>
        </p:txBody>
      </p:sp>
      <p:sp>
        <p:nvSpPr>
          <p:cNvPr id="531"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33" name="Visuals"/>
          <p:cNvSpPr txBox="1"/>
          <p:nvPr/>
        </p:nvSpPr>
        <p:spPr>
          <a:xfrm>
            <a:off x="838200" y="354301"/>
            <a:ext cx="3052534"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Visuals</a:t>
            </a:r>
          </a:p>
        </p:txBody>
      </p:sp>
      <p:sp>
        <p:nvSpPr>
          <p:cNvPr id="534" name="Which information is most important…"/>
          <p:cNvSpPr txBox="1"/>
          <p:nvPr/>
        </p:nvSpPr>
        <p:spPr>
          <a:xfrm>
            <a:off x="861475" y="4634983"/>
            <a:ext cx="11281850" cy="32699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96333" indent="-296333" algn="l">
              <a:lnSpc>
                <a:spcPct val="150000"/>
              </a:lnSpc>
              <a:buSzPct val="75000"/>
              <a:buChar char="•"/>
              <a:defRPr sz="3000">
                <a:latin typeface="Helvetica Neue"/>
                <a:ea typeface="Helvetica Neue"/>
                <a:cs typeface="Helvetica Neue"/>
                <a:sym typeface="Helvetica Neue"/>
              </a:defRPr>
            </a:pPr>
            <a:r>
              <a:t>Which information is most important</a:t>
            </a:r>
          </a:p>
          <a:p>
            <a:pPr marL="296333" indent="-296333" algn="l">
              <a:lnSpc>
                <a:spcPct val="150000"/>
              </a:lnSpc>
              <a:buSzPct val="75000"/>
              <a:buChar char="•"/>
              <a:defRPr sz="3000">
                <a:latin typeface="Helvetica Neue"/>
                <a:ea typeface="Helvetica Neue"/>
                <a:cs typeface="Helvetica Neue"/>
                <a:sym typeface="Helvetica Neue"/>
              </a:defRPr>
            </a:pPr>
            <a:r>
              <a:t>What numbers mean</a:t>
            </a:r>
          </a:p>
          <a:p>
            <a:pPr marL="296333" indent="-296333" algn="l">
              <a:lnSpc>
                <a:spcPct val="150000"/>
              </a:lnSpc>
              <a:buSzPct val="75000"/>
              <a:buChar char="•"/>
              <a:defRPr sz="3000">
                <a:latin typeface="Helvetica Neue"/>
                <a:ea typeface="Helvetica Neue"/>
                <a:cs typeface="Helvetica Neue"/>
                <a:sym typeface="Helvetica Neue"/>
              </a:defRPr>
            </a:pPr>
            <a:r>
              <a:t>How processes work</a:t>
            </a:r>
          </a:p>
          <a:p>
            <a:pPr marL="296333" indent="-296333" algn="l">
              <a:lnSpc>
                <a:spcPct val="150000"/>
              </a:lnSpc>
              <a:buSzPct val="75000"/>
              <a:buChar char="•"/>
              <a:defRPr sz="3000">
                <a:latin typeface="Helvetica Neue"/>
                <a:ea typeface="Helvetica Neue"/>
                <a:cs typeface="Helvetica Neue"/>
                <a:sym typeface="Helvetica Neue"/>
              </a:defRPr>
            </a:pPr>
            <a:r>
              <a:t>How something is organized</a:t>
            </a:r>
          </a:p>
          <a:p>
            <a:pPr marL="296333" indent="-296333" algn="l">
              <a:lnSpc>
                <a:spcPct val="150000"/>
              </a:lnSpc>
              <a:buSzPct val="75000"/>
              <a:buChar char="•"/>
              <a:defRPr sz="3000">
                <a:latin typeface="Helvetica Neue"/>
                <a:ea typeface="Helvetica Neue"/>
                <a:cs typeface="Helvetica Neue"/>
                <a:sym typeface="Helvetica Neue"/>
              </a:defRPr>
            </a:pPr>
            <a:r>
              <a:t>What something looks like</a:t>
            </a:r>
          </a:p>
        </p:txBody>
      </p:sp>
      <p:sp>
        <p:nvSpPr>
          <p:cNvPr id="535" name="Convey information quickly and efficiently…"/>
          <p:cNvSpPr txBox="1"/>
          <p:nvPr/>
        </p:nvSpPr>
        <p:spPr>
          <a:xfrm>
            <a:off x="861475" y="1535707"/>
            <a:ext cx="10029163" cy="31353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43277" indent="-543277" algn="l">
              <a:buSzPct val="45000"/>
              <a:buBlip>
                <a:blip r:embed="rId2"/>
              </a:buBlip>
              <a:defRPr i="1" sz="4000">
                <a:latin typeface="Helvetica Neue"/>
                <a:ea typeface="Helvetica Neue"/>
                <a:cs typeface="Helvetica Neue"/>
                <a:sym typeface="Helvetica Neue"/>
              </a:defRPr>
            </a:pPr>
            <a:r>
              <a:t>Convey information quickly and efficiently</a:t>
            </a:r>
          </a:p>
          <a:p>
            <a:pPr marL="543277" indent="-543277" algn="l">
              <a:buSzPct val="45000"/>
              <a:buBlip>
                <a:blip r:embed="rId2"/>
              </a:buBlip>
              <a:defRPr i="1" sz="4000">
                <a:latin typeface="Helvetica Neue"/>
                <a:ea typeface="Helvetica Neue"/>
                <a:cs typeface="Helvetica Neue"/>
                <a:sym typeface="Helvetica Neue"/>
              </a:defRPr>
            </a:pPr>
            <a:r>
              <a:t>Make your point clearer</a:t>
            </a:r>
          </a:p>
          <a:p>
            <a:pPr marL="543277" indent="-543277" algn="l">
              <a:buSzPct val="45000"/>
              <a:buBlip>
                <a:blip r:embed="rId2"/>
              </a:buBlip>
              <a:defRPr i="1" sz="4000">
                <a:latin typeface="Helvetica Neue"/>
                <a:ea typeface="Helvetica Neue"/>
                <a:cs typeface="Helvetica Neue"/>
                <a:sym typeface="Helvetica Neue"/>
              </a:defRPr>
            </a:pPr>
            <a:r>
              <a:t>Enhance the text</a:t>
            </a:r>
          </a:p>
          <a:p>
            <a:pPr marL="543277" indent="-543277" algn="l">
              <a:buSzPct val="45000"/>
              <a:buBlip>
                <a:blip r:embed="rId2"/>
              </a:buBlip>
              <a:defRPr i="1" sz="4000">
                <a:latin typeface="Helvetica Neue"/>
                <a:ea typeface="Helvetica Neue"/>
                <a:cs typeface="Helvetica Neue"/>
                <a:sym typeface="Helvetica Neue"/>
              </a:defRPr>
            </a:pPr>
            <a:r>
              <a:t>Motivate and/or persuade readers</a:t>
            </a:r>
          </a:p>
          <a:p>
            <a:pPr marL="543277" indent="-543277" algn="l">
              <a:buSzPct val="45000"/>
              <a:buBlip>
                <a:blip r:embed="rId2"/>
              </a:buBlip>
              <a:defRPr i="1" sz="4000">
                <a:latin typeface="Helvetica Neue"/>
                <a:ea typeface="Helvetica Neue"/>
                <a:cs typeface="Helvetica Neue"/>
                <a:sym typeface="Helvetica Neue"/>
              </a:defRPr>
            </a:pPr>
            <a:r>
              <a:t>Help readers to understand:</a:t>
            </a:r>
          </a:p>
        </p:txBody>
      </p:sp>
      <p:sp>
        <p:nvSpPr>
          <p:cNvPr id="536"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38" name="Visuals:"/>
          <p:cNvSpPr txBox="1"/>
          <p:nvPr/>
        </p:nvSpPr>
        <p:spPr>
          <a:xfrm>
            <a:off x="342900" y="354301"/>
            <a:ext cx="3296146"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Visuals:</a:t>
            </a:r>
          </a:p>
        </p:txBody>
      </p:sp>
      <p:sp>
        <p:nvSpPr>
          <p:cNvPr id="539" name="Enhance comprehension by displaying abstract concepts…"/>
          <p:cNvSpPr txBox="1"/>
          <p:nvPr/>
        </p:nvSpPr>
        <p:spPr>
          <a:xfrm>
            <a:off x="342900" y="1478895"/>
            <a:ext cx="10245175" cy="508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45000"/>
              <a:buBlip>
                <a:blip r:embed="rId2"/>
              </a:buBlip>
              <a:defRPr sz="3000">
                <a:latin typeface="Helvetica Neue"/>
                <a:ea typeface="Helvetica Neue"/>
                <a:cs typeface="Helvetica Neue"/>
                <a:sym typeface="Helvetica Neue"/>
              </a:defRPr>
            </a:pPr>
            <a:r>
              <a:t>Enhance comprehension by displaying abstract concepts</a:t>
            </a:r>
          </a:p>
          <a:p>
            <a:pPr algn="l">
              <a:lnSpc>
                <a:spcPct val="150000"/>
              </a:lnSpc>
              <a:defRPr sz="3000">
                <a:latin typeface="Helvetica Neue"/>
                <a:ea typeface="Helvetica Neue"/>
                <a:cs typeface="Helvetica Neue"/>
                <a:sym typeface="Helvetica Neue"/>
              </a:defRPr>
            </a:pPr>
            <a:r>
              <a:t>    in concrete, geometric shapes or illustrations</a:t>
            </a:r>
          </a:p>
          <a:p>
            <a:pPr marL="370416" indent="-370416" algn="l">
              <a:lnSpc>
                <a:spcPct val="150000"/>
              </a:lnSpc>
              <a:buSzPct val="45000"/>
              <a:buBlip>
                <a:blip r:embed="rId2"/>
              </a:buBlip>
              <a:defRPr sz="3000">
                <a:latin typeface="Helvetica Neue"/>
                <a:ea typeface="Helvetica Neue"/>
                <a:cs typeface="Helvetica Neue"/>
                <a:sym typeface="Helvetica Neue"/>
              </a:defRPr>
            </a:pPr>
            <a:r>
              <a:t>Make meaningful comparisons possible</a:t>
            </a:r>
          </a:p>
          <a:p>
            <a:pPr marL="370416" indent="-370416" algn="l">
              <a:lnSpc>
                <a:spcPct val="150000"/>
              </a:lnSpc>
              <a:buSzPct val="45000"/>
              <a:buBlip>
                <a:blip r:embed="rId2"/>
              </a:buBlip>
              <a:defRPr sz="3000">
                <a:latin typeface="Helvetica Neue"/>
                <a:ea typeface="Helvetica Neue"/>
                <a:cs typeface="Helvetica Neue"/>
                <a:sym typeface="Helvetica Neue"/>
              </a:defRPr>
            </a:pPr>
            <a:r>
              <a:t>Depict relationships</a:t>
            </a:r>
          </a:p>
          <a:p>
            <a:pPr marL="370416" indent="-370416" algn="l">
              <a:lnSpc>
                <a:spcPct val="150000"/>
              </a:lnSpc>
              <a:buSzPct val="45000"/>
              <a:buBlip>
                <a:blip r:embed="rId2"/>
              </a:buBlip>
              <a:defRPr sz="3000">
                <a:latin typeface="Helvetica Neue"/>
                <a:ea typeface="Helvetica Neue"/>
                <a:cs typeface="Helvetica Neue"/>
                <a:sym typeface="Helvetica Neue"/>
              </a:defRPr>
            </a:pPr>
            <a:r>
              <a:t>Serve as a universal language</a:t>
            </a:r>
          </a:p>
          <a:p>
            <a:pPr marL="370416" indent="-370416" algn="l">
              <a:lnSpc>
                <a:spcPct val="150000"/>
              </a:lnSpc>
              <a:buSzPct val="45000"/>
              <a:buBlip>
                <a:blip r:embed="rId2"/>
              </a:buBlip>
              <a:defRPr sz="3000">
                <a:latin typeface="Helvetica Neue"/>
                <a:ea typeface="Helvetica Neue"/>
                <a:cs typeface="Helvetica Neue"/>
                <a:sym typeface="Helvetica Neue"/>
              </a:defRPr>
            </a:pPr>
            <a:r>
              <a:t>Provide emphasis</a:t>
            </a:r>
          </a:p>
          <a:p>
            <a:pPr marL="370416" indent="-370416" algn="l">
              <a:lnSpc>
                <a:spcPct val="150000"/>
              </a:lnSpc>
              <a:buSzPct val="45000"/>
              <a:buBlip>
                <a:blip r:embed="rId2"/>
              </a:buBlip>
              <a:defRPr sz="3000">
                <a:latin typeface="Helvetica Neue"/>
                <a:ea typeface="Helvetica Neue"/>
                <a:cs typeface="Helvetica Neue"/>
                <a:sym typeface="Helvetica Neue"/>
              </a:defRPr>
            </a:pPr>
            <a:r>
              <a:t>Focus and organize information</a:t>
            </a:r>
          </a:p>
          <a:p>
            <a:pPr marL="370416" indent="-370416" algn="l">
              <a:lnSpc>
                <a:spcPct val="150000"/>
              </a:lnSpc>
              <a:buSzPct val="45000"/>
              <a:buBlip>
                <a:blip r:embed="rId2"/>
              </a:buBlip>
              <a:defRPr sz="3000">
                <a:latin typeface="Helvetica Neue"/>
                <a:ea typeface="Helvetica Neue"/>
                <a:cs typeface="Helvetica Neue"/>
                <a:sym typeface="Helvetica Neue"/>
              </a:defRPr>
            </a:pPr>
            <a:r>
              <a:t>Assist in remembering information</a:t>
            </a:r>
          </a:p>
        </p:txBody>
      </p:sp>
      <p:sp>
        <p:nvSpPr>
          <p:cNvPr id="540" name="Selecting Visuals:"/>
          <p:cNvSpPr txBox="1"/>
          <p:nvPr/>
        </p:nvSpPr>
        <p:spPr>
          <a:xfrm>
            <a:off x="342900" y="6661150"/>
            <a:ext cx="4887020"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i="1" sz="4400">
                <a:solidFill>
                  <a:schemeClr val="accent5"/>
                </a:solidFill>
                <a:latin typeface="Helvetica"/>
                <a:ea typeface="Helvetica"/>
                <a:cs typeface="Helvetica"/>
                <a:sym typeface="Helvetica"/>
              </a:defRPr>
            </a:lvl1pPr>
          </a:lstStyle>
          <a:p>
            <a:pPr/>
            <a:r>
              <a:t>Selecting Visuals:</a:t>
            </a:r>
          </a:p>
        </p:txBody>
      </p:sp>
      <p:sp>
        <p:nvSpPr>
          <p:cNvPr id="541" name="What is the purpose of the visual?…"/>
          <p:cNvSpPr txBox="1"/>
          <p:nvPr/>
        </p:nvSpPr>
        <p:spPr>
          <a:xfrm>
            <a:off x="342900" y="7371695"/>
            <a:ext cx="12220279" cy="1462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45000"/>
              <a:buBlip>
                <a:blip r:embed="rId2"/>
              </a:buBlip>
              <a:defRPr sz="3000">
                <a:latin typeface="Helvetica Neue"/>
                <a:ea typeface="Helvetica Neue"/>
                <a:cs typeface="Helvetica Neue"/>
                <a:sym typeface="Helvetica Neue"/>
              </a:defRPr>
            </a:pPr>
            <a:r>
              <a:t>What is the purpose of the visual?</a:t>
            </a:r>
          </a:p>
          <a:p>
            <a:pPr marL="370416" indent="-370416" algn="l">
              <a:buSzPct val="45000"/>
              <a:buBlip>
                <a:blip r:embed="rId2"/>
              </a:buBlip>
              <a:defRPr sz="3000">
                <a:latin typeface="Helvetica Neue"/>
                <a:ea typeface="Helvetica Neue"/>
                <a:cs typeface="Helvetica Neue"/>
                <a:sym typeface="Helvetica Neue"/>
              </a:defRPr>
            </a:pPr>
            <a:r>
              <a:t>What is the level of understanding of the reader?</a:t>
            </a:r>
          </a:p>
          <a:p>
            <a:pPr marL="370416" indent="-370416" algn="l">
              <a:buSzPct val="45000"/>
              <a:buBlip>
                <a:blip r:embed="rId2"/>
              </a:buBlip>
              <a:defRPr sz="3000">
                <a:latin typeface="Helvetica Neue"/>
                <a:ea typeface="Helvetica Neue"/>
                <a:cs typeface="Helvetica Neue"/>
                <a:sym typeface="Helvetica Neue"/>
              </a:defRPr>
            </a:pPr>
            <a:r>
              <a:t>What form of information will help the reader achieve understanding?</a:t>
            </a:r>
          </a:p>
        </p:txBody>
      </p:sp>
      <p:sp>
        <p:nvSpPr>
          <p:cNvPr id="542"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 name="Scientific Writing Introduction…"/>
          <p:cNvSpPr txBox="1"/>
          <p:nvPr/>
        </p:nvSpPr>
        <p:spPr>
          <a:xfrm>
            <a:off x="354561" y="1320539"/>
            <a:ext cx="12063627" cy="7112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defRPr b="1" i="1">
                <a:solidFill>
                  <a:srgbClr val="0433FF"/>
                </a:solidFill>
                <a:latin typeface="Arial"/>
                <a:ea typeface="Arial"/>
                <a:cs typeface="Arial"/>
                <a:sym typeface="Arial"/>
              </a:defRPr>
            </a:pPr>
            <a:r>
              <a:t>Scientific Writing Introduction</a:t>
            </a:r>
          </a:p>
          <a:p>
            <a:pPr algn="l" defTabSz="457200">
              <a:spcBef>
                <a:spcPts val="1600"/>
              </a:spcBef>
              <a:defRPr sz="2700">
                <a:latin typeface="Times New Roman"/>
                <a:ea typeface="Times New Roman"/>
                <a:cs typeface="Times New Roman"/>
                <a:sym typeface="Times New Roman"/>
              </a:defRPr>
            </a:pPr>
            <a:r>
              <a:t>While writing is a critical part of the scientific process, it is often taught secondarily to scientific concepts and becomes an afterthought to students. How many students can you recall who worked on a laboratory assignment or class project for weeks, only to throw together the written report the day before it was due?</a:t>
            </a:r>
            <a:endParaRPr>
              <a:latin typeface="Calibri"/>
              <a:ea typeface="Calibri"/>
              <a:cs typeface="Calibri"/>
              <a:sym typeface="Calibri"/>
            </a:endParaRPr>
          </a:p>
          <a:p>
            <a:pPr algn="l" defTabSz="457200">
              <a:spcBef>
                <a:spcPts val="1600"/>
              </a:spcBef>
              <a:defRPr sz="2700">
                <a:latin typeface="Times New Roman"/>
                <a:ea typeface="Times New Roman"/>
                <a:cs typeface="Times New Roman"/>
                <a:sym typeface="Times New Roman"/>
              </a:defRPr>
            </a:pPr>
            <a:r>
              <a:t>For many, this pattern occurs because we focus almost exclusively on the scientific process, all but neglecting the scientific </a:t>
            </a:r>
            <a:r>
              <a:rPr i="1"/>
              <a:t>writing</a:t>
            </a:r>
            <a:r>
              <a:t> process. </a:t>
            </a:r>
          </a:p>
          <a:p>
            <a:pPr algn="l" defTabSz="457200">
              <a:spcBef>
                <a:spcPts val="1600"/>
              </a:spcBef>
              <a:defRPr sz="2700">
                <a:latin typeface="Times New Roman"/>
                <a:ea typeface="Times New Roman"/>
                <a:cs typeface="Times New Roman"/>
                <a:sym typeface="Times New Roman"/>
              </a:defRPr>
            </a:pPr>
            <a:r>
              <a:t>Scientific writing is often a difficult and arduous task for many students. It follows a different format and deviates in structure from how we were initially taught to write, or even how we currently write for English, history, or social science classes. </a:t>
            </a:r>
          </a:p>
          <a:p>
            <a:pPr algn="l" defTabSz="457200">
              <a:spcBef>
                <a:spcPts val="1600"/>
              </a:spcBef>
              <a:defRPr sz="2700">
                <a:latin typeface="Times New Roman"/>
                <a:ea typeface="Times New Roman"/>
                <a:cs typeface="Times New Roman"/>
                <a:sym typeface="Times New Roman"/>
              </a:defRPr>
            </a:pPr>
            <a:r>
              <a:t>This can make the scientific writing process appear overwhelming, especially when presented with new, complex content. However, effective writing can deepen understanding of the topic at hand by compelling the writer to present a coherent and logical story that is supported by previous research and new results.</a:t>
            </a:r>
            <a:endParaRPr>
              <a:latin typeface="Calibri"/>
              <a:ea typeface="Calibri"/>
              <a:cs typeface="Calibri"/>
              <a:sym typeface="Calibri"/>
            </a:endParaRP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44" name="Slide Number"/>
          <p:cNvSpPr txBox="1"/>
          <p:nvPr>
            <p:ph type="sldNum" sz="quarter" idx="2"/>
          </p:nvPr>
        </p:nvSpPr>
        <p:spPr>
          <a:xfrm>
            <a:off x="6496050" y="9251950"/>
            <a:ext cx="368573" cy="381000"/>
          </a:xfrm>
          <a:prstGeom prst="rect">
            <a:avLst/>
          </a:prstGeom>
          <a:extLst>
            <a:ext uri="{C572A759-6A51-4108-AA02-DFA0A04FC94B}">
              <ma14:wrappingTextBoxFlag xmlns:ma14="http://schemas.microsoft.com/office/mac/drawingml/2011/main" val="1"/>
            </a:ext>
          </a:extLst>
        </p:spPr>
        <p:txBody>
          <a:bodyPr/>
          <a:lstStyle>
            <a:lvl1pPr algn="l" defTabSz="457200">
              <a:defRPr b="1">
                <a:latin typeface="Helvetica"/>
                <a:ea typeface="Helvetica"/>
                <a:cs typeface="Helvetica"/>
                <a:sym typeface="Helvetica"/>
              </a:defRPr>
            </a:lvl1pPr>
          </a:lstStyle>
          <a:p>
            <a:pPr/>
            <a:fld id="{86CB4B4D-7CA3-9044-876B-883B54F8677D}" type="slidenum"/>
          </a:p>
        </p:txBody>
      </p:sp>
      <p:sp>
        <p:nvSpPr>
          <p:cNvPr id="545" name="Visuals:"/>
          <p:cNvSpPr txBox="1"/>
          <p:nvPr/>
        </p:nvSpPr>
        <p:spPr>
          <a:xfrm>
            <a:off x="342900" y="354301"/>
            <a:ext cx="3296146"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Visuals:</a:t>
            </a:r>
          </a:p>
        </p:txBody>
      </p:sp>
      <p:sp>
        <p:nvSpPr>
          <p:cNvPr id="546" name="Readers:…"/>
          <p:cNvSpPr txBox="1"/>
          <p:nvPr/>
        </p:nvSpPr>
        <p:spPr>
          <a:xfrm>
            <a:off x="342900" y="1478895"/>
            <a:ext cx="11303593" cy="45587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latin typeface="Helvetica Neue"/>
                <a:ea typeface="Helvetica Neue"/>
                <a:cs typeface="Helvetica Neue"/>
                <a:sym typeface="Helvetica Neue"/>
              </a:defRPr>
            </a:pPr>
          </a:p>
          <a:p>
            <a:pPr algn="l">
              <a:lnSpc>
                <a:spcPct val="150000"/>
              </a:lnSpc>
              <a:defRPr b="1">
                <a:solidFill>
                  <a:schemeClr val="accent5"/>
                </a:solidFill>
                <a:latin typeface="Helvetica Neue"/>
                <a:ea typeface="Helvetica Neue"/>
                <a:cs typeface="Helvetica Neue"/>
                <a:sym typeface="Helvetica Neue"/>
              </a:defRPr>
            </a:pPr>
            <a:r>
              <a:t>Readers:</a:t>
            </a:r>
          </a:p>
          <a:p>
            <a:pPr marL="370416" indent="-370416" algn="l">
              <a:lnSpc>
                <a:spcPct val="150000"/>
              </a:lnSpc>
              <a:buSzPct val="45000"/>
              <a:buBlip>
                <a:blip r:embed="rId2"/>
              </a:buBlip>
              <a:defRPr sz="3000">
                <a:latin typeface="Helvetica Neue"/>
                <a:ea typeface="Helvetica Neue"/>
                <a:cs typeface="Helvetica Neue"/>
                <a:sym typeface="Helvetica Neue"/>
              </a:defRPr>
            </a:pPr>
            <a:r>
              <a:t>Expect them</a:t>
            </a:r>
          </a:p>
          <a:p>
            <a:pPr marL="370416" indent="-370416" algn="l">
              <a:lnSpc>
                <a:spcPct val="150000"/>
              </a:lnSpc>
              <a:buSzPct val="45000"/>
              <a:buBlip>
                <a:blip r:embed="rId2"/>
              </a:buBlip>
              <a:defRPr sz="3000">
                <a:latin typeface="Helvetica Neue"/>
                <a:ea typeface="Helvetica Neue"/>
                <a:cs typeface="Helvetica Neue"/>
                <a:sym typeface="Helvetica Neue"/>
              </a:defRPr>
            </a:pPr>
            <a:r>
              <a:t>Want to find what they need quickly and easily</a:t>
            </a:r>
          </a:p>
          <a:p>
            <a:pPr marL="370416" indent="-370416" algn="l">
              <a:lnSpc>
                <a:spcPct val="150000"/>
              </a:lnSpc>
              <a:buSzPct val="45000"/>
              <a:buBlip>
                <a:blip r:embed="rId2"/>
              </a:buBlip>
              <a:defRPr sz="3000">
                <a:latin typeface="Helvetica Neue"/>
                <a:ea typeface="Helvetica Neue"/>
                <a:cs typeface="Helvetica Neue"/>
                <a:sym typeface="Helvetica Neue"/>
              </a:defRPr>
            </a:pPr>
            <a:r>
              <a:t>Want information to be understandable</a:t>
            </a:r>
          </a:p>
          <a:p>
            <a:pPr marL="370416" indent="-370416" algn="l">
              <a:lnSpc>
                <a:spcPct val="150000"/>
              </a:lnSpc>
              <a:buSzPct val="45000"/>
              <a:buBlip>
                <a:blip r:embed="rId2"/>
              </a:buBlip>
              <a:defRPr sz="3000">
                <a:latin typeface="Helvetica Neue"/>
                <a:ea typeface="Helvetica Neue"/>
                <a:cs typeface="Helvetica Neue"/>
                <a:sym typeface="Helvetica Neue"/>
              </a:defRPr>
            </a:pPr>
            <a:r>
              <a:t>Want to feel intelligent and understand the message at a glance</a:t>
            </a:r>
          </a:p>
        </p:txBody>
      </p:sp>
      <p:sp>
        <p:nvSpPr>
          <p:cNvPr id="547" name="Help Readers:…"/>
          <p:cNvSpPr txBox="1"/>
          <p:nvPr/>
        </p:nvSpPr>
        <p:spPr>
          <a:xfrm>
            <a:off x="342900" y="6127095"/>
            <a:ext cx="4613233" cy="22941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defRPr b="1">
                <a:solidFill>
                  <a:schemeClr val="accent5"/>
                </a:solidFill>
                <a:latin typeface="Helvetica Neue"/>
                <a:ea typeface="Helvetica Neue"/>
                <a:cs typeface="Helvetica Neue"/>
                <a:sym typeface="Helvetica Neue"/>
              </a:defRPr>
            </a:pPr>
            <a:r>
              <a:t>Help Readers:</a:t>
            </a:r>
          </a:p>
          <a:p>
            <a:pPr marL="370416" indent="-370416" algn="l">
              <a:buSzPct val="45000"/>
              <a:buBlip>
                <a:blip r:embed="rId2"/>
              </a:buBlip>
              <a:defRPr sz="3000">
                <a:latin typeface="Helvetica Neue"/>
                <a:ea typeface="Helvetica Neue"/>
                <a:cs typeface="Helvetica Neue"/>
                <a:sym typeface="Helvetica Neue"/>
              </a:defRPr>
            </a:pPr>
            <a:r>
              <a:t>Process information </a:t>
            </a:r>
          </a:p>
          <a:p>
            <a:pPr marL="370416" indent="-370416" algn="l">
              <a:buSzPct val="45000"/>
              <a:buBlip>
                <a:blip r:embed="rId2"/>
              </a:buBlip>
              <a:defRPr sz="3000">
                <a:latin typeface="Helvetica Neue"/>
                <a:ea typeface="Helvetica Neue"/>
                <a:cs typeface="Helvetica Neue"/>
                <a:sym typeface="Helvetica Neue"/>
              </a:defRPr>
            </a:pPr>
            <a:r>
              <a:t>Understand information </a:t>
            </a:r>
          </a:p>
          <a:p>
            <a:pPr marL="370416" indent="-370416" algn="l">
              <a:buSzPct val="45000"/>
              <a:buBlip>
                <a:blip r:embed="rId2"/>
              </a:buBlip>
              <a:defRPr sz="3000">
                <a:latin typeface="Helvetica Neue"/>
                <a:ea typeface="Helvetica Neue"/>
                <a:cs typeface="Helvetica Neue"/>
                <a:sym typeface="Helvetica Neue"/>
              </a:defRPr>
            </a:pPr>
            <a:r>
              <a:t>Remember information</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49" name="Four Types of Visuals:"/>
          <p:cNvSpPr txBox="1"/>
          <p:nvPr/>
        </p:nvSpPr>
        <p:spPr>
          <a:xfrm>
            <a:off x="342900" y="354301"/>
            <a:ext cx="9156840"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Four Types of Visuals:</a:t>
            </a:r>
          </a:p>
        </p:txBody>
      </p:sp>
      <p:sp>
        <p:nvSpPr>
          <p:cNvPr id="550" name="Tables…"/>
          <p:cNvSpPr txBox="1"/>
          <p:nvPr/>
        </p:nvSpPr>
        <p:spPr>
          <a:xfrm>
            <a:off x="381000" y="1948795"/>
            <a:ext cx="10710673" cy="56753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45000"/>
              <a:buBlip>
                <a:blip r:embed="rId2"/>
              </a:buBlip>
              <a:defRPr sz="5200">
                <a:latin typeface="Helvetica Neue"/>
                <a:ea typeface="Helvetica Neue"/>
                <a:cs typeface="Helvetica Neue"/>
                <a:sym typeface="Helvetica Neue"/>
              </a:defRPr>
            </a:pPr>
            <a:r>
              <a:t>Tables</a:t>
            </a:r>
          </a:p>
          <a:p>
            <a:pPr algn="l">
              <a:defRPr sz="4000">
                <a:latin typeface="Helvetica Neue"/>
                <a:ea typeface="Helvetica Neue"/>
                <a:cs typeface="Helvetica Neue"/>
                <a:sym typeface="Helvetica Neue"/>
              </a:defRPr>
            </a:pPr>
            <a:r>
              <a:t>	</a:t>
            </a:r>
            <a:r>
              <a:rPr>
                <a:solidFill>
                  <a:srgbClr val="0096FF"/>
                </a:solidFill>
              </a:rPr>
              <a:t>display organized lists of data</a:t>
            </a:r>
          </a:p>
          <a:p>
            <a:pPr marL="370416" indent="-370416" algn="l">
              <a:buSzPct val="45000"/>
              <a:buBlip>
                <a:blip r:embed="rId2"/>
              </a:buBlip>
              <a:defRPr sz="5200">
                <a:latin typeface="Helvetica Neue"/>
                <a:ea typeface="Helvetica Neue"/>
                <a:cs typeface="Helvetica Neue"/>
                <a:sym typeface="Helvetica Neue"/>
              </a:defRPr>
            </a:pPr>
            <a:r>
              <a:t>Charts</a:t>
            </a:r>
          </a:p>
          <a:p>
            <a:pPr algn="l">
              <a:defRPr sz="4000">
                <a:latin typeface="Helvetica Neue"/>
                <a:ea typeface="Helvetica Neue"/>
                <a:cs typeface="Helvetica Neue"/>
                <a:sym typeface="Helvetica Neue"/>
              </a:defRPr>
            </a:pPr>
            <a:r>
              <a:t>	</a:t>
            </a:r>
            <a:r>
              <a:rPr>
                <a:solidFill>
                  <a:srgbClr val="0096FF"/>
                </a:solidFill>
              </a:rPr>
              <a:t>depict relationships</a:t>
            </a:r>
          </a:p>
          <a:p>
            <a:pPr marL="370416" indent="-370416" algn="l">
              <a:buSzPct val="45000"/>
              <a:buBlip>
                <a:blip r:embed="rId2"/>
              </a:buBlip>
              <a:defRPr sz="5200">
                <a:latin typeface="Helvetica Neue"/>
                <a:ea typeface="Helvetica Neue"/>
                <a:cs typeface="Helvetica Neue"/>
                <a:sym typeface="Helvetica Neue"/>
              </a:defRPr>
            </a:pPr>
            <a:r>
              <a:t>Graphs</a:t>
            </a:r>
          </a:p>
          <a:p>
            <a:pPr algn="l">
              <a:defRPr sz="4000">
                <a:latin typeface="Helvetica Neue"/>
                <a:ea typeface="Helvetica Neue"/>
                <a:cs typeface="Helvetica Neue"/>
                <a:sym typeface="Helvetica Neue"/>
              </a:defRPr>
            </a:pPr>
            <a:r>
              <a:t>	</a:t>
            </a:r>
            <a:r>
              <a:rPr>
                <a:solidFill>
                  <a:srgbClr val="0096FF"/>
                </a:solidFill>
              </a:rPr>
              <a:t>display numerical relationships</a:t>
            </a:r>
          </a:p>
          <a:p>
            <a:pPr marL="370416" indent="-370416" algn="l">
              <a:buSzPct val="45000"/>
              <a:buBlip>
                <a:blip r:embed="rId2"/>
              </a:buBlip>
              <a:defRPr sz="5200">
                <a:latin typeface="Helvetica Neue"/>
                <a:ea typeface="Helvetica Neue"/>
                <a:cs typeface="Helvetica Neue"/>
                <a:sym typeface="Helvetica Neue"/>
              </a:defRPr>
            </a:pPr>
            <a:r>
              <a:t>Illustrations/Pictures</a:t>
            </a:r>
          </a:p>
          <a:p>
            <a:pPr algn="l">
              <a:defRPr sz="4000">
                <a:latin typeface="Helvetica Neue"/>
                <a:ea typeface="Helvetica Neue"/>
                <a:cs typeface="Helvetica Neue"/>
                <a:sym typeface="Helvetica Neue"/>
              </a:defRPr>
            </a:pPr>
            <a:r>
              <a:t>	</a:t>
            </a:r>
            <a:r>
              <a:rPr>
                <a:solidFill>
                  <a:srgbClr val="0096FF"/>
                </a:solidFill>
              </a:rPr>
              <a:t>provide images for enhanced understanding</a:t>
            </a:r>
          </a:p>
        </p:txBody>
      </p:sp>
      <p:sp>
        <p:nvSpPr>
          <p:cNvPr id="551"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53" name="Tables"/>
          <p:cNvSpPr txBox="1"/>
          <p:nvPr/>
        </p:nvSpPr>
        <p:spPr>
          <a:xfrm>
            <a:off x="342899" y="354301"/>
            <a:ext cx="2775625"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Tables</a:t>
            </a:r>
          </a:p>
        </p:txBody>
      </p:sp>
      <p:sp>
        <p:nvSpPr>
          <p:cNvPr id="554" name="Display dense textual information, such as:…"/>
          <p:cNvSpPr txBox="1"/>
          <p:nvPr/>
        </p:nvSpPr>
        <p:spPr>
          <a:xfrm>
            <a:off x="342900" y="1478895"/>
            <a:ext cx="9954853" cy="6002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buSzPct val="45000"/>
              <a:buBlip>
                <a:blip r:embed="rId2"/>
              </a:buBlip>
              <a:defRPr sz="3000">
                <a:latin typeface="Helvetica Neue"/>
                <a:ea typeface="Helvetica Neue"/>
                <a:cs typeface="Helvetica Neue"/>
                <a:sym typeface="Helvetica Neue"/>
              </a:defRPr>
            </a:pPr>
            <a:r>
              <a:t>Display dense textual information, such as:</a:t>
            </a:r>
          </a:p>
          <a:p>
            <a:pPr lvl="1" marL="814916" indent="-370416" algn="l">
              <a:buSzPct val="75000"/>
              <a:buChar char="•"/>
              <a:defRPr sz="3000">
                <a:latin typeface="Helvetica Neue"/>
                <a:ea typeface="Helvetica Neue"/>
                <a:cs typeface="Helvetica Neue"/>
                <a:sym typeface="Helvetica Neue"/>
              </a:defRPr>
            </a:pPr>
            <a:r>
              <a:t>Specifications</a:t>
            </a:r>
          </a:p>
          <a:p>
            <a:pPr lvl="1" marL="814916" indent="-370416" algn="l">
              <a:buSzPct val="75000"/>
              <a:buChar char="•"/>
              <a:defRPr sz="3000">
                <a:latin typeface="Helvetica Neue"/>
                <a:ea typeface="Helvetica Neue"/>
                <a:cs typeface="Helvetica Neue"/>
                <a:sym typeface="Helvetica Neue"/>
              </a:defRPr>
            </a:pPr>
            <a:r>
              <a:t>Comparisons</a:t>
            </a:r>
          </a:p>
          <a:p>
            <a:pPr lvl="1" marL="814916" indent="-370416" algn="l">
              <a:lnSpc>
                <a:spcPct val="150000"/>
              </a:lnSpc>
              <a:buSzPct val="75000"/>
              <a:buChar char="•"/>
              <a:defRPr sz="3000">
                <a:latin typeface="Helvetica Neue"/>
                <a:ea typeface="Helvetica Neue"/>
                <a:cs typeface="Helvetica Neue"/>
                <a:sym typeface="Helvetica Neue"/>
              </a:defRPr>
            </a:pPr>
            <a:r>
              <a:t>Conditions</a:t>
            </a:r>
          </a:p>
          <a:p>
            <a:pPr marL="370416" indent="-370416" algn="l">
              <a:lnSpc>
                <a:spcPct val="150000"/>
              </a:lnSpc>
              <a:buSzPct val="45000"/>
              <a:buBlip>
                <a:blip r:embed="rId2"/>
              </a:buBlip>
              <a:defRPr sz="3000">
                <a:latin typeface="Helvetica Neue"/>
                <a:ea typeface="Helvetica Neue"/>
                <a:cs typeface="Helvetica Neue"/>
                <a:sym typeface="Helvetica Neue"/>
              </a:defRPr>
            </a:pPr>
            <a:r>
              <a:t>Simplify information for audience level of understanding</a:t>
            </a:r>
          </a:p>
          <a:p>
            <a:pPr marL="370416" indent="-370416" algn="l">
              <a:lnSpc>
                <a:spcPct val="150000"/>
              </a:lnSpc>
              <a:buSzPct val="45000"/>
              <a:buBlip>
                <a:blip r:embed="rId2"/>
              </a:buBlip>
              <a:defRPr sz="3000">
                <a:latin typeface="Helvetica Neue"/>
                <a:ea typeface="Helvetica Neue"/>
                <a:cs typeface="Helvetica Neue"/>
                <a:sym typeface="Helvetica Neue"/>
              </a:defRPr>
            </a:pPr>
            <a:r>
              <a:t>Depict relationships</a:t>
            </a:r>
          </a:p>
          <a:p>
            <a:pPr marL="370416" indent="-370416" algn="l">
              <a:lnSpc>
                <a:spcPct val="150000"/>
              </a:lnSpc>
              <a:buSzPct val="45000"/>
              <a:buBlip>
                <a:blip r:embed="rId2"/>
              </a:buBlip>
              <a:defRPr sz="3000">
                <a:latin typeface="Helvetica Neue"/>
                <a:ea typeface="Helvetica Neue"/>
                <a:cs typeface="Helvetica Neue"/>
                <a:sym typeface="Helvetica Neue"/>
              </a:defRPr>
            </a:pPr>
            <a:r>
              <a:t>Serve as a universal language</a:t>
            </a:r>
          </a:p>
          <a:p>
            <a:pPr marL="370416" indent="-370416" algn="l">
              <a:lnSpc>
                <a:spcPct val="150000"/>
              </a:lnSpc>
              <a:buSzPct val="45000"/>
              <a:buBlip>
                <a:blip r:embed="rId2"/>
              </a:buBlip>
              <a:defRPr sz="3000">
                <a:latin typeface="Helvetica Neue"/>
                <a:ea typeface="Helvetica Neue"/>
                <a:cs typeface="Helvetica Neue"/>
                <a:sym typeface="Helvetica Neue"/>
              </a:defRPr>
            </a:pPr>
            <a:r>
              <a:t>Provide emphasis</a:t>
            </a:r>
          </a:p>
          <a:p>
            <a:pPr marL="370416" indent="-370416" algn="l">
              <a:lnSpc>
                <a:spcPct val="150000"/>
              </a:lnSpc>
              <a:buSzPct val="45000"/>
              <a:buBlip>
                <a:blip r:embed="rId2"/>
              </a:buBlip>
              <a:defRPr sz="3000">
                <a:latin typeface="Helvetica Neue"/>
                <a:ea typeface="Helvetica Neue"/>
                <a:cs typeface="Helvetica Neue"/>
                <a:sym typeface="Helvetica Neue"/>
              </a:defRPr>
            </a:pPr>
            <a:r>
              <a:t>Focus and organize information</a:t>
            </a:r>
          </a:p>
          <a:p>
            <a:pPr marL="370416" indent="-370416" algn="l">
              <a:lnSpc>
                <a:spcPct val="150000"/>
              </a:lnSpc>
              <a:buSzPct val="45000"/>
              <a:buBlip>
                <a:blip r:embed="rId2"/>
              </a:buBlip>
              <a:defRPr sz="3000">
                <a:latin typeface="Helvetica Neue"/>
                <a:ea typeface="Helvetica Neue"/>
                <a:cs typeface="Helvetica Neue"/>
                <a:sym typeface="Helvetica Neue"/>
              </a:defRPr>
            </a:pPr>
            <a:r>
              <a:t>Assist in remembering information</a:t>
            </a:r>
          </a:p>
        </p:txBody>
      </p:sp>
      <p:graphicFrame>
        <p:nvGraphicFramePr>
          <p:cNvPr id="555" name="Table 1"/>
          <p:cNvGraphicFramePr/>
          <p:nvPr/>
        </p:nvGraphicFramePr>
        <p:xfrm>
          <a:off x="7620000" y="5626100"/>
          <a:ext cx="3357067" cy="2212727"/>
        </p:xfrm>
        <a:graphic xmlns:a="http://schemas.openxmlformats.org/drawingml/2006/main">
          <a:graphicData uri="http://schemas.openxmlformats.org/drawingml/2006/table">
            <a:tbl>
              <a:tblPr firstCol="0" firstRow="1" lastCol="0" lastRow="0" bandCol="0" bandRow="0" rtl="0">
                <a:tableStyleId>{CF821DB8-F4EB-4A41-A1BA-3FCAFE7338EE}</a:tableStyleId>
              </a:tblPr>
              <a:tblGrid>
                <a:gridCol w="1113384"/>
                <a:gridCol w="1113384"/>
                <a:gridCol w="1113384"/>
              </a:tblGrid>
              <a:tr h="607814">
                <a:tc>
                  <a:txBody>
                    <a:bodyPr/>
                    <a:lstStyle/>
                    <a:p>
                      <a:pPr defTabSz="914400">
                        <a:defRPr sz="2600">
                          <a:sym typeface="Helvetica"/>
                        </a:defRPr>
                      </a:pPr>
                    </a:p>
                  </a:txBody>
                  <a:tcPr marL="50800" marR="50800" marT="50800" marB="50800" anchor="ctr" anchorCtr="0" horzOverflow="overflow"/>
                </a:tc>
                <a:tc>
                  <a:txBody>
                    <a:bodyPr/>
                    <a:lstStyle/>
                    <a:p>
                      <a:pPr defTabSz="914400">
                        <a:defRPr sz="2600">
                          <a:sym typeface="Helvetica"/>
                        </a:defRPr>
                      </a:pPr>
                    </a:p>
                  </a:txBody>
                  <a:tcPr marL="50800" marR="50800" marT="50800" marB="50800" anchor="ctr" anchorCtr="0" horzOverflow="overflow"/>
                </a:tc>
                <a:tc>
                  <a:txBody>
                    <a:bodyPr/>
                    <a:lstStyle/>
                    <a:p>
                      <a:pPr defTabSz="914400">
                        <a:defRPr sz="2600">
                          <a:sym typeface="Helvetica"/>
                        </a:defRPr>
                      </a:pPr>
                    </a:p>
                  </a:txBody>
                  <a:tcPr marL="50800" marR="50800" marT="50800" marB="50800" anchor="ctr" anchorCtr="0" horzOverflow="overflow"/>
                </a:tc>
              </a:tr>
              <a:tr h="318442">
                <a:tc>
                  <a:txBody>
                    <a:bodyPr/>
                    <a:lstStyle/>
                    <a:p>
                      <a:pPr defTabSz="914400"/>
                      <a:r>
                        <a:rPr sz="1500">
                          <a:latin typeface="Helvetica Neue"/>
                          <a:ea typeface="Helvetica Neue"/>
                          <a:cs typeface="Helvetica Neue"/>
                          <a:sym typeface="Helvetica Neue"/>
                        </a:rPr>
                        <a:t>Year</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Male</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Female</a:t>
                      </a:r>
                    </a:p>
                  </a:txBody>
                  <a:tcPr marL="50800" marR="50800" marT="50800" marB="50800" anchor="ctr" anchorCtr="0" horzOverflow="overflow"/>
                </a:tc>
              </a:tr>
              <a:tr h="318442">
                <a:tc>
                  <a:txBody>
                    <a:bodyPr/>
                    <a:lstStyle/>
                    <a:p>
                      <a:pPr defTabSz="914400"/>
                      <a:r>
                        <a:rPr sz="1500">
                          <a:latin typeface="Helvetica Neue"/>
                          <a:ea typeface="Helvetica Neue"/>
                          <a:cs typeface="Helvetica Neue"/>
                          <a:sym typeface="Helvetica Neue"/>
                        </a:rPr>
                        <a:t>1980</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369</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305</a:t>
                      </a:r>
                    </a:p>
                  </a:txBody>
                  <a:tcPr marL="50800" marR="50800" marT="50800" marB="50800" anchor="ctr" anchorCtr="0" horzOverflow="overflow"/>
                </a:tc>
              </a:tr>
              <a:tr h="318442">
                <a:tc>
                  <a:txBody>
                    <a:bodyPr/>
                    <a:lstStyle/>
                    <a:p>
                      <a:pPr defTabSz="914400"/>
                      <a:r>
                        <a:rPr sz="1500">
                          <a:latin typeface="Helvetica Neue"/>
                          <a:ea typeface="Helvetica Neue"/>
                          <a:cs typeface="Helvetica Neue"/>
                          <a:sym typeface="Helvetica Neue"/>
                        </a:rPr>
                        <a:t>1990</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298</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282</a:t>
                      </a:r>
                    </a:p>
                  </a:txBody>
                  <a:tcPr marL="50800" marR="50800" marT="50800" marB="50800" anchor="ctr" anchorCtr="0" horzOverflow="overflow"/>
                </a:tc>
              </a:tr>
              <a:tr h="318442">
                <a:tc>
                  <a:txBody>
                    <a:bodyPr/>
                    <a:lstStyle/>
                    <a:p>
                      <a:pPr defTabSz="914400"/>
                      <a:r>
                        <a:rPr sz="1500">
                          <a:latin typeface="Helvetica Neue"/>
                          <a:ea typeface="Helvetica Neue"/>
                          <a:cs typeface="Helvetica Neue"/>
                          <a:sym typeface="Helvetica Neue"/>
                        </a:rPr>
                        <a:t>2000</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256</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260</a:t>
                      </a:r>
                    </a:p>
                  </a:txBody>
                  <a:tcPr marL="50800" marR="50800" marT="50800" marB="50800" anchor="ctr" anchorCtr="0" horzOverflow="overflow"/>
                </a:tc>
              </a:tr>
              <a:tr h="318442">
                <a:tc>
                  <a:txBody>
                    <a:bodyPr/>
                    <a:lstStyle/>
                    <a:p>
                      <a:pPr defTabSz="914400"/>
                      <a:r>
                        <a:rPr sz="1500">
                          <a:latin typeface="Helvetica Neue"/>
                          <a:ea typeface="Helvetica Neue"/>
                          <a:cs typeface="Helvetica Neue"/>
                          <a:sym typeface="Helvetica Neue"/>
                        </a:rPr>
                        <a:t>2010</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240</a:t>
                      </a:r>
                    </a:p>
                  </a:txBody>
                  <a:tcPr marL="50800" marR="50800" marT="50800" marB="50800" anchor="ctr" anchorCtr="0" horzOverflow="overflow"/>
                </a:tc>
                <a:tc>
                  <a:txBody>
                    <a:bodyPr/>
                    <a:lstStyle/>
                    <a:p>
                      <a:pPr defTabSz="914400"/>
                      <a:r>
                        <a:rPr sz="1500">
                          <a:latin typeface="Helvetica Neue"/>
                          <a:ea typeface="Helvetica Neue"/>
                          <a:cs typeface="Helvetica Neue"/>
                          <a:sym typeface="Helvetica Neue"/>
                        </a:rPr>
                        <a:t>245</a:t>
                      </a:r>
                    </a:p>
                  </a:txBody>
                  <a:tcPr marL="50800" marR="50800" marT="50800" marB="50800" anchor="ctr" anchorCtr="0" horzOverflow="overflow"/>
                </a:tc>
              </a:tr>
            </a:tbl>
          </a:graphicData>
        </a:graphic>
      </p:graphicFrame>
      <p:sp>
        <p:nvSpPr>
          <p:cNvPr id="556" name="Death Rates for Heart Disease…"/>
          <p:cNvSpPr txBox="1"/>
          <p:nvPr/>
        </p:nvSpPr>
        <p:spPr>
          <a:xfrm>
            <a:off x="7671646" y="5603831"/>
            <a:ext cx="3236862" cy="6287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700">
                <a:solidFill>
                  <a:srgbClr val="FFFFFF"/>
                </a:solidFill>
                <a:latin typeface="Helvetica Neue"/>
                <a:ea typeface="Helvetica Neue"/>
                <a:cs typeface="Helvetica Neue"/>
                <a:sym typeface="Helvetica Neue"/>
              </a:defRPr>
            </a:pPr>
            <a:r>
              <a:t>Death Rates for Heart Disease</a:t>
            </a:r>
          </a:p>
          <a:p>
            <a:pPr>
              <a:defRPr b="1" sz="1700">
                <a:solidFill>
                  <a:srgbClr val="FFFFFF"/>
                </a:solidFill>
                <a:latin typeface="Helvetica Neue"/>
                <a:ea typeface="Helvetica Neue"/>
                <a:cs typeface="Helvetica Neue"/>
                <a:sym typeface="Helvetica Neue"/>
              </a:defRPr>
            </a:pPr>
            <a:r>
              <a:t>per 100,000 pop.</a:t>
            </a:r>
          </a:p>
        </p:txBody>
      </p:sp>
      <p:sp>
        <p:nvSpPr>
          <p:cNvPr id="55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59" name="Charts:"/>
          <p:cNvSpPr txBox="1"/>
          <p:nvPr/>
        </p:nvSpPr>
        <p:spPr>
          <a:xfrm>
            <a:off x="342900" y="354301"/>
            <a:ext cx="3165577"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Charts:</a:t>
            </a:r>
          </a:p>
        </p:txBody>
      </p:sp>
      <p:sp>
        <p:nvSpPr>
          <p:cNvPr id="560" name="Pie charts…"/>
          <p:cNvSpPr txBox="1"/>
          <p:nvPr/>
        </p:nvSpPr>
        <p:spPr>
          <a:xfrm>
            <a:off x="342900" y="1478895"/>
            <a:ext cx="5366597" cy="67751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50000"/>
              </a:lnSpc>
              <a:buSzPct val="45000"/>
              <a:buBlip>
                <a:blip r:embed="rId2"/>
              </a:buBlip>
              <a:defRPr sz="3000">
                <a:latin typeface="Helvetica Neue"/>
                <a:ea typeface="Helvetica Neue"/>
                <a:cs typeface="Helvetica Neue"/>
                <a:sym typeface="Helvetica Neue"/>
              </a:defRPr>
            </a:pPr>
            <a:r>
              <a:t>Pie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Organization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Flow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Tree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GANTT and PERT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Pictograms</a:t>
            </a:r>
          </a:p>
          <a:p>
            <a:pPr marL="370416" indent="-370416" algn="l">
              <a:lnSpc>
                <a:spcPct val="150000"/>
              </a:lnSpc>
              <a:buSzPct val="45000"/>
              <a:buBlip>
                <a:blip r:embed="rId2"/>
              </a:buBlip>
              <a:defRPr sz="3000">
                <a:latin typeface="Helvetica Neue"/>
                <a:ea typeface="Helvetica Neue"/>
                <a:cs typeface="Helvetica Neue"/>
                <a:sym typeface="Helvetica Neue"/>
              </a:defRPr>
            </a:pPr>
            <a:r>
              <a:t>Genealogy charts</a:t>
            </a:r>
          </a:p>
          <a:p>
            <a:pPr marL="370416" indent="-370416" algn="l">
              <a:lnSpc>
                <a:spcPct val="150000"/>
              </a:lnSpc>
              <a:buSzPct val="45000"/>
              <a:buBlip>
                <a:blip r:embed="rId2"/>
              </a:buBlip>
              <a:defRPr sz="3000">
                <a:latin typeface="Helvetica Neue"/>
                <a:ea typeface="Helvetica Neue"/>
                <a:cs typeface="Helvetica Neue"/>
                <a:sym typeface="Helvetica Neue"/>
              </a:defRPr>
            </a:pPr>
            <a:r>
              <a:t>Grade charts</a:t>
            </a:r>
          </a:p>
          <a:p>
            <a:pPr marL="370416" indent="-370416" algn="l">
              <a:buSzPct val="45000"/>
              <a:buBlip>
                <a:blip r:embed="rId2"/>
              </a:buBlip>
              <a:defRPr b="1" sz="4000">
                <a:solidFill>
                  <a:schemeClr val="accent5"/>
                </a:solidFill>
                <a:latin typeface="Helvetica Neue"/>
                <a:ea typeface="Helvetica Neue"/>
                <a:cs typeface="Helvetica Neue"/>
                <a:sym typeface="Helvetica Neue"/>
              </a:defRPr>
            </a:pPr>
            <a:r>
              <a:t>Any item or concept</a:t>
            </a:r>
          </a:p>
          <a:p>
            <a:pPr algn="l">
              <a:defRPr b="1" sz="4000">
                <a:solidFill>
                  <a:schemeClr val="accent5"/>
                </a:solidFill>
                <a:latin typeface="Helvetica Neue"/>
                <a:ea typeface="Helvetica Neue"/>
                <a:cs typeface="Helvetica Neue"/>
                <a:sym typeface="Helvetica Neue"/>
              </a:defRPr>
            </a:pPr>
            <a:r>
              <a:t>     that says “chart”</a:t>
            </a:r>
          </a:p>
        </p:txBody>
      </p:sp>
      <p:pic>
        <p:nvPicPr>
          <p:cNvPr id="561" name="Image" descr="Image"/>
          <p:cNvPicPr>
            <a:picLocks noChangeAspect="1"/>
          </p:cNvPicPr>
          <p:nvPr/>
        </p:nvPicPr>
        <p:blipFill>
          <a:blip r:embed="rId3">
            <a:extLst/>
          </a:blip>
          <a:stretch>
            <a:fillRect/>
          </a:stretch>
        </p:blipFill>
        <p:spPr>
          <a:xfrm>
            <a:off x="5099050" y="711200"/>
            <a:ext cx="2473751" cy="1852926"/>
          </a:xfrm>
          <a:prstGeom prst="rect">
            <a:avLst/>
          </a:prstGeom>
          <a:ln w="12700">
            <a:miter lim="400000"/>
          </a:ln>
        </p:spPr>
      </p:pic>
      <p:pic>
        <p:nvPicPr>
          <p:cNvPr id="562" name="Image" descr="Image"/>
          <p:cNvPicPr>
            <a:picLocks noChangeAspect="1"/>
          </p:cNvPicPr>
          <p:nvPr/>
        </p:nvPicPr>
        <p:blipFill>
          <a:blip r:embed="rId4">
            <a:extLst/>
          </a:blip>
          <a:stretch>
            <a:fillRect/>
          </a:stretch>
        </p:blipFill>
        <p:spPr>
          <a:xfrm>
            <a:off x="8178800" y="755650"/>
            <a:ext cx="2946400" cy="2755900"/>
          </a:xfrm>
          <a:prstGeom prst="rect">
            <a:avLst/>
          </a:prstGeom>
          <a:ln w="12700">
            <a:miter lim="400000"/>
          </a:ln>
        </p:spPr>
      </p:pic>
      <p:pic>
        <p:nvPicPr>
          <p:cNvPr id="563" name="Image" descr="Image"/>
          <p:cNvPicPr>
            <a:picLocks noChangeAspect="1"/>
          </p:cNvPicPr>
          <p:nvPr/>
        </p:nvPicPr>
        <p:blipFill>
          <a:blip r:embed="rId5">
            <a:extLst/>
          </a:blip>
          <a:stretch>
            <a:fillRect/>
          </a:stretch>
        </p:blipFill>
        <p:spPr>
          <a:xfrm>
            <a:off x="5397500" y="3625850"/>
            <a:ext cx="2611343" cy="1586754"/>
          </a:xfrm>
          <a:prstGeom prst="rect">
            <a:avLst/>
          </a:prstGeom>
          <a:ln w="12700">
            <a:miter lim="400000"/>
          </a:ln>
        </p:spPr>
      </p:pic>
      <p:pic>
        <p:nvPicPr>
          <p:cNvPr id="564" name="Image" descr="Image"/>
          <p:cNvPicPr>
            <a:picLocks noChangeAspect="1"/>
          </p:cNvPicPr>
          <p:nvPr/>
        </p:nvPicPr>
        <p:blipFill>
          <a:blip r:embed="rId6">
            <a:extLst/>
          </a:blip>
          <a:stretch>
            <a:fillRect/>
          </a:stretch>
        </p:blipFill>
        <p:spPr>
          <a:xfrm>
            <a:off x="8382000" y="3854450"/>
            <a:ext cx="3962400" cy="204470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5751867" y="6274327"/>
            <a:ext cx="2651262" cy="1852927"/>
          </a:xfrm>
          <a:prstGeom prst="rect">
            <a:avLst/>
          </a:prstGeom>
          <a:ln w="12700">
            <a:miter lim="400000"/>
          </a:ln>
        </p:spPr>
      </p:pic>
      <p:pic>
        <p:nvPicPr>
          <p:cNvPr id="566" name="Image" descr="Image"/>
          <p:cNvPicPr>
            <a:picLocks noChangeAspect="1"/>
          </p:cNvPicPr>
          <p:nvPr/>
        </p:nvPicPr>
        <p:blipFill>
          <a:blip r:embed="rId8">
            <a:extLst/>
          </a:blip>
          <a:stretch>
            <a:fillRect/>
          </a:stretch>
        </p:blipFill>
        <p:spPr>
          <a:xfrm>
            <a:off x="8445500" y="6337300"/>
            <a:ext cx="3200400" cy="2540000"/>
          </a:xfrm>
          <a:prstGeom prst="rect">
            <a:avLst/>
          </a:prstGeom>
          <a:ln w="12700">
            <a:miter lim="400000"/>
          </a:ln>
        </p:spPr>
      </p:pic>
      <p:sp>
        <p:nvSpPr>
          <p:cNvPr id="56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69" name="Graphs:"/>
          <p:cNvSpPr txBox="1"/>
          <p:nvPr/>
        </p:nvSpPr>
        <p:spPr>
          <a:xfrm>
            <a:off x="342900" y="354301"/>
            <a:ext cx="3392539"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Graphs:</a:t>
            </a:r>
          </a:p>
        </p:txBody>
      </p:sp>
      <p:sp>
        <p:nvSpPr>
          <p:cNvPr id="570" name="Translate numbers into shapes that are easy to interpret and compare…"/>
          <p:cNvSpPr txBox="1"/>
          <p:nvPr/>
        </p:nvSpPr>
        <p:spPr>
          <a:xfrm>
            <a:off x="342900" y="1478895"/>
            <a:ext cx="12313624" cy="122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50000"/>
              </a:lnSpc>
              <a:buSzPct val="45000"/>
              <a:buBlip>
                <a:blip r:embed="rId2"/>
              </a:buBlip>
              <a:defRPr sz="3000">
                <a:latin typeface="Helvetica Neue"/>
                <a:ea typeface="Helvetica Neue"/>
                <a:cs typeface="Helvetica Neue"/>
                <a:sym typeface="Helvetica Neue"/>
              </a:defRPr>
            </a:pPr>
            <a:r>
              <a:t>Translate numbers into shapes that are easy to interpret and compare</a:t>
            </a:r>
          </a:p>
          <a:p>
            <a:pPr marL="370416" indent="-370416" algn="l">
              <a:lnSpc>
                <a:spcPct val="150000"/>
              </a:lnSpc>
              <a:buSzPct val="45000"/>
              <a:buBlip>
                <a:blip r:embed="rId2"/>
              </a:buBlip>
              <a:defRPr sz="3000">
                <a:latin typeface="Helvetica Neue"/>
                <a:ea typeface="Helvetica Neue"/>
                <a:cs typeface="Helvetica Neue"/>
                <a:sym typeface="Helvetica Neue"/>
              </a:defRPr>
            </a:pPr>
            <a:r>
              <a:t>The two most frequently used types of graphs are:</a:t>
            </a:r>
          </a:p>
        </p:txBody>
      </p:sp>
      <p:sp>
        <p:nvSpPr>
          <p:cNvPr id="571" name="Simple bar graphs…"/>
          <p:cNvSpPr txBox="1"/>
          <p:nvPr/>
        </p:nvSpPr>
        <p:spPr>
          <a:xfrm>
            <a:off x="1092157" y="3998467"/>
            <a:ext cx="4160225" cy="38271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20000"/>
              </a:lnSpc>
              <a:buSzPct val="75000"/>
              <a:buChar char="•"/>
              <a:defRPr sz="3000">
                <a:latin typeface="Helvetica Neue"/>
                <a:ea typeface="Helvetica Neue"/>
                <a:cs typeface="Helvetica Neue"/>
                <a:sym typeface="Helvetica Neue"/>
              </a:defRPr>
            </a:pPr>
            <a:r>
              <a:t>Simple bar graphs</a:t>
            </a:r>
          </a:p>
          <a:p>
            <a:pPr marL="370416" indent="-370416" algn="l">
              <a:lnSpc>
                <a:spcPct val="120000"/>
              </a:lnSpc>
              <a:buSzPct val="75000"/>
              <a:buChar char="•"/>
              <a:defRPr sz="3000">
                <a:latin typeface="Helvetica Neue"/>
                <a:ea typeface="Helvetica Neue"/>
                <a:cs typeface="Helvetica Neue"/>
                <a:sym typeface="Helvetica Neue"/>
              </a:defRPr>
            </a:pPr>
            <a:r>
              <a:t>Multiple bar graphs</a:t>
            </a:r>
          </a:p>
          <a:p>
            <a:pPr marL="370416" indent="-370416" algn="l">
              <a:lnSpc>
                <a:spcPct val="120000"/>
              </a:lnSpc>
              <a:buSzPct val="75000"/>
              <a:buChar char="•"/>
              <a:defRPr sz="3000">
                <a:latin typeface="Helvetica Neue"/>
                <a:ea typeface="Helvetica Neue"/>
                <a:cs typeface="Helvetica Neue"/>
                <a:sym typeface="Helvetica Neue"/>
              </a:defRPr>
            </a:pPr>
            <a:r>
              <a:t>Horizontal bar graphs</a:t>
            </a:r>
          </a:p>
          <a:p>
            <a:pPr marL="370416" indent="-370416" algn="l">
              <a:lnSpc>
                <a:spcPct val="120000"/>
              </a:lnSpc>
              <a:buSzPct val="75000"/>
              <a:buChar char="•"/>
              <a:defRPr sz="3000">
                <a:latin typeface="Helvetica Neue"/>
                <a:ea typeface="Helvetica Neue"/>
                <a:cs typeface="Helvetica Neue"/>
                <a:sym typeface="Helvetica Neue"/>
              </a:defRPr>
            </a:pPr>
            <a:r>
              <a:t>Stacked bar graphs</a:t>
            </a:r>
          </a:p>
          <a:p>
            <a:pPr marL="370416" indent="-370416" algn="l">
              <a:lnSpc>
                <a:spcPct val="120000"/>
              </a:lnSpc>
              <a:buSzPct val="75000"/>
              <a:buChar char="•"/>
              <a:defRPr sz="3000">
                <a:latin typeface="Helvetica Neue"/>
                <a:ea typeface="Helvetica Neue"/>
                <a:cs typeface="Helvetica Neue"/>
                <a:sym typeface="Helvetica Neue"/>
              </a:defRPr>
            </a:pPr>
            <a:r>
              <a:t>100% bar graph</a:t>
            </a:r>
          </a:p>
          <a:p>
            <a:pPr marL="370416" indent="-370416" algn="l">
              <a:lnSpc>
                <a:spcPct val="120000"/>
              </a:lnSpc>
              <a:buSzPct val="75000"/>
              <a:buChar char="•"/>
              <a:defRPr sz="3000">
                <a:latin typeface="Helvetica Neue"/>
                <a:ea typeface="Helvetica Neue"/>
                <a:cs typeface="Helvetica Neue"/>
                <a:sym typeface="Helvetica Neue"/>
              </a:defRPr>
            </a:pPr>
            <a:r>
              <a:t>Deviation bar graph</a:t>
            </a:r>
          </a:p>
          <a:p>
            <a:pPr marL="370416" indent="-370416" algn="l">
              <a:lnSpc>
                <a:spcPct val="120000"/>
              </a:lnSpc>
              <a:buSzPct val="75000"/>
              <a:buChar char="•"/>
              <a:defRPr sz="3000">
                <a:latin typeface="Helvetica Neue"/>
                <a:ea typeface="Helvetica Neue"/>
                <a:cs typeface="Helvetica Neue"/>
                <a:sym typeface="Helvetica Neue"/>
              </a:defRPr>
            </a:pPr>
            <a:r>
              <a:t>3-D bar graph</a:t>
            </a:r>
          </a:p>
        </p:txBody>
      </p:sp>
      <p:sp>
        <p:nvSpPr>
          <p:cNvPr id="572" name="Bar Graphs…"/>
          <p:cNvSpPr txBox="1"/>
          <p:nvPr/>
        </p:nvSpPr>
        <p:spPr>
          <a:xfrm>
            <a:off x="1123232" y="2975178"/>
            <a:ext cx="3658033" cy="933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chemeClr val="accent5"/>
                </a:solidFill>
                <a:latin typeface="Helvetica Neue"/>
                <a:ea typeface="Helvetica Neue"/>
                <a:cs typeface="Helvetica Neue"/>
                <a:sym typeface="Helvetica Neue"/>
              </a:defRPr>
            </a:pPr>
            <a:r>
              <a:t>Bar Graphs</a:t>
            </a:r>
          </a:p>
          <a:p>
            <a:pPr algn="l">
              <a:defRPr sz="1900">
                <a:latin typeface="Helvetica Neue"/>
                <a:ea typeface="Helvetica Neue"/>
                <a:cs typeface="Helvetica Neue"/>
                <a:sym typeface="Helvetica Neue"/>
              </a:defRPr>
            </a:pPr>
            <a:r>
              <a:t>(deal primarily with comparisons)</a:t>
            </a:r>
          </a:p>
        </p:txBody>
      </p:sp>
      <p:sp>
        <p:nvSpPr>
          <p:cNvPr id="573" name="Line Graphs (deal with trends and data points over time)"/>
          <p:cNvSpPr txBox="1"/>
          <p:nvPr/>
        </p:nvSpPr>
        <p:spPr>
          <a:xfrm>
            <a:off x="7340600" y="2975178"/>
            <a:ext cx="4775975" cy="933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Helvetica Neue"/>
                <a:ea typeface="Helvetica Neue"/>
                <a:cs typeface="Helvetica Neue"/>
                <a:sym typeface="Helvetica Neue"/>
              </a:defRPr>
            </a:pPr>
            <a:r>
              <a:rPr>
                <a:solidFill>
                  <a:schemeClr val="accent5"/>
                </a:solidFill>
              </a:rPr>
              <a:t>Line Graphs</a:t>
            </a:r>
            <a:br/>
            <a:r>
              <a:rPr sz="1900"/>
              <a:t>(deal with trends and data points over time)</a:t>
            </a:r>
          </a:p>
        </p:txBody>
      </p:sp>
      <p:sp>
        <p:nvSpPr>
          <p:cNvPr id="574" name="Simple line graphs…"/>
          <p:cNvSpPr txBox="1"/>
          <p:nvPr/>
        </p:nvSpPr>
        <p:spPr>
          <a:xfrm>
            <a:off x="7365957" y="3998467"/>
            <a:ext cx="4048211" cy="2187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20000"/>
              </a:lnSpc>
              <a:buSzPct val="75000"/>
              <a:buChar char="•"/>
              <a:defRPr sz="3000">
                <a:latin typeface="Helvetica Neue"/>
                <a:ea typeface="Helvetica Neue"/>
                <a:cs typeface="Helvetica Neue"/>
                <a:sym typeface="Helvetica Neue"/>
              </a:defRPr>
            </a:pPr>
            <a:r>
              <a:t>Simple line graphs</a:t>
            </a:r>
          </a:p>
          <a:p>
            <a:pPr marL="370416" indent="-370416" algn="l">
              <a:lnSpc>
                <a:spcPct val="120000"/>
              </a:lnSpc>
              <a:buSzPct val="75000"/>
              <a:buChar char="•"/>
              <a:defRPr sz="3000">
                <a:latin typeface="Helvetica Neue"/>
                <a:ea typeface="Helvetica Neue"/>
                <a:cs typeface="Helvetica Neue"/>
                <a:sym typeface="Helvetica Neue"/>
              </a:defRPr>
            </a:pPr>
            <a:r>
              <a:t>Multiline graphs</a:t>
            </a:r>
          </a:p>
          <a:p>
            <a:pPr marL="370416" indent="-370416" algn="l">
              <a:lnSpc>
                <a:spcPct val="120000"/>
              </a:lnSpc>
              <a:buSzPct val="75000"/>
              <a:buChar char="•"/>
              <a:defRPr sz="3000">
                <a:latin typeface="Helvetica Neue"/>
                <a:ea typeface="Helvetica Neue"/>
                <a:cs typeface="Helvetica Neue"/>
                <a:sym typeface="Helvetica Neue"/>
              </a:defRPr>
            </a:pPr>
            <a:r>
              <a:t>Deviation line graphs</a:t>
            </a:r>
          </a:p>
          <a:p>
            <a:pPr marL="370416" indent="-370416" algn="l">
              <a:lnSpc>
                <a:spcPct val="120000"/>
              </a:lnSpc>
              <a:buSzPct val="75000"/>
              <a:buChar char="•"/>
              <a:defRPr sz="3000">
                <a:latin typeface="Helvetica Neue"/>
                <a:ea typeface="Helvetica Neue"/>
                <a:cs typeface="Helvetica Neue"/>
                <a:sym typeface="Helvetica Neue"/>
              </a:defRPr>
            </a:pPr>
            <a:r>
              <a:t>Band or area graphs</a:t>
            </a:r>
          </a:p>
        </p:txBody>
      </p:sp>
      <p:pic>
        <p:nvPicPr>
          <p:cNvPr id="575" name="Image" descr="Image"/>
          <p:cNvPicPr>
            <a:picLocks noChangeAspect="1"/>
          </p:cNvPicPr>
          <p:nvPr/>
        </p:nvPicPr>
        <p:blipFill>
          <a:blip r:embed="rId3">
            <a:extLst/>
          </a:blip>
          <a:stretch>
            <a:fillRect/>
          </a:stretch>
        </p:blipFill>
        <p:spPr>
          <a:xfrm>
            <a:off x="4095750" y="7359650"/>
            <a:ext cx="2187652" cy="2187652"/>
          </a:xfrm>
          <a:prstGeom prst="rect">
            <a:avLst/>
          </a:prstGeom>
          <a:ln w="12700">
            <a:miter lim="400000"/>
          </a:ln>
        </p:spPr>
      </p:pic>
      <p:pic>
        <p:nvPicPr>
          <p:cNvPr id="576" name="Image" descr="Image"/>
          <p:cNvPicPr>
            <a:picLocks noChangeAspect="1"/>
          </p:cNvPicPr>
          <p:nvPr/>
        </p:nvPicPr>
        <p:blipFill>
          <a:blip r:embed="rId4">
            <a:extLst/>
          </a:blip>
          <a:stretch>
            <a:fillRect/>
          </a:stretch>
        </p:blipFill>
        <p:spPr>
          <a:xfrm>
            <a:off x="7931150" y="6642100"/>
            <a:ext cx="3238500" cy="2514600"/>
          </a:xfrm>
          <a:prstGeom prst="rect">
            <a:avLst/>
          </a:prstGeom>
          <a:ln w="12700">
            <a:miter lim="400000"/>
          </a:ln>
        </p:spPr>
      </p:pic>
      <p:sp>
        <p:nvSpPr>
          <p:cNvPr id="57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79" name="Illustrations/Pictures:"/>
          <p:cNvSpPr txBox="1"/>
          <p:nvPr/>
        </p:nvSpPr>
        <p:spPr>
          <a:xfrm>
            <a:off x="342900" y="354301"/>
            <a:ext cx="9072715"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5"/>
                </a:solidFill>
                <a:latin typeface="Helvetica Neue"/>
                <a:ea typeface="Helvetica Neue"/>
                <a:cs typeface="Helvetica Neue"/>
                <a:sym typeface="Helvetica Neue"/>
              </a:defRPr>
            </a:lvl1pPr>
          </a:lstStyle>
          <a:p>
            <a:pPr/>
            <a:r>
              <a:t>Illustrations/Pictures:</a:t>
            </a:r>
          </a:p>
        </p:txBody>
      </p:sp>
      <p:sp>
        <p:nvSpPr>
          <p:cNvPr id="580" name="Use symbols and pictures to provide clarity of understanding…"/>
          <p:cNvSpPr txBox="1"/>
          <p:nvPr/>
        </p:nvSpPr>
        <p:spPr>
          <a:xfrm>
            <a:off x="342900" y="1478895"/>
            <a:ext cx="10837630" cy="122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50000"/>
              </a:lnSpc>
              <a:buSzPct val="45000"/>
              <a:buBlip>
                <a:blip r:embed="rId2"/>
              </a:buBlip>
              <a:defRPr sz="3000">
                <a:latin typeface="Helvetica Neue"/>
                <a:ea typeface="Helvetica Neue"/>
                <a:cs typeface="Helvetica Neue"/>
                <a:sym typeface="Helvetica Neue"/>
              </a:defRPr>
            </a:pPr>
            <a:r>
              <a:t>Use symbols and pictures to provide clarity of understanding</a:t>
            </a:r>
          </a:p>
          <a:p>
            <a:pPr marL="370416" indent="-370416" algn="l">
              <a:lnSpc>
                <a:spcPct val="150000"/>
              </a:lnSpc>
              <a:buSzPct val="45000"/>
              <a:buBlip>
                <a:blip r:embed="rId2"/>
              </a:buBlip>
              <a:defRPr sz="3000">
                <a:latin typeface="Helvetica Neue"/>
                <a:ea typeface="Helvetica Neue"/>
                <a:cs typeface="Helvetica Neue"/>
                <a:sym typeface="Helvetica Neue"/>
              </a:defRPr>
            </a:pPr>
            <a:r>
              <a:t>The two most frequently used types are:</a:t>
            </a:r>
          </a:p>
        </p:txBody>
      </p:sp>
      <p:sp>
        <p:nvSpPr>
          <p:cNvPr id="581" name="Common and related images"/>
          <p:cNvSpPr txBox="1"/>
          <p:nvPr/>
        </p:nvSpPr>
        <p:spPr>
          <a:xfrm>
            <a:off x="1092157" y="3998467"/>
            <a:ext cx="5411429"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70416" indent="-370416" algn="l">
              <a:lnSpc>
                <a:spcPct val="120000"/>
              </a:lnSpc>
              <a:buSzPct val="75000"/>
              <a:buChar char="•"/>
              <a:defRPr sz="3000">
                <a:latin typeface="Helvetica Neue"/>
                <a:ea typeface="Helvetica Neue"/>
                <a:cs typeface="Helvetica Neue"/>
                <a:sym typeface="Helvetica Neue"/>
              </a:defRPr>
            </a:lvl1pPr>
          </a:lstStyle>
          <a:p>
            <a:pPr/>
            <a:r>
              <a:t>Common and related images</a:t>
            </a:r>
          </a:p>
        </p:txBody>
      </p:sp>
      <p:sp>
        <p:nvSpPr>
          <p:cNvPr id="582" name="Pictograms"/>
          <p:cNvSpPr txBox="1"/>
          <p:nvPr/>
        </p:nvSpPr>
        <p:spPr>
          <a:xfrm>
            <a:off x="1123232" y="3124250"/>
            <a:ext cx="2442821"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chemeClr val="accent5"/>
                </a:solidFill>
                <a:latin typeface="Helvetica Neue"/>
                <a:ea typeface="Helvetica Neue"/>
                <a:cs typeface="Helvetica Neue"/>
                <a:sym typeface="Helvetica Neue"/>
              </a:defRPr>
            </a:lvl1pPr>
          </a:lstStyle>
          <a:p>
            <a:pPr/>
            <a:r>
              <a:t>Pictograms</a:t>
            </a:r>
          </a:p>
        </p:txBody>
      </p:sp>
      <p:sp>
        <p:nvSpPr>
          <p:cNvPr id="583" name="Graphic Illustrations"/>
          <p:cNvSpPr txBox="1"/>
          <p:nvPr/>
        </p:nvSpPr>
        <p:spPr>
          <a:xfrm>
            <a:off x="7340600" y="3124250"/>
            <a:ext cx="4195268"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chemeClr val="accent5"/>
                </a:solidFill>
                <a:latin typeface="Helvetica Neue"/>
                <a:ea typeface="Helvetica Neue"/>
                <a:cs typeface="Helvetica Neue"/>
                <a:sym typeface="Helvetica Neue"/>
              </a:defRPr>
            </a:lvl1pPr>
          </a:lstStyle>
          <a:p>
            <a:pPr/>
            <a:r>
              <a:t>Graphic Illustrations</a:t>
            </a:r>
          </a:p>
        </p:txBody>
      </p:sp>
      <p:sp>
        <p:nvSpPr>
          <p:cNvPr id="584" name="Maps…"/>
          <p:cNvSpPr txBox="1"/>
          <p:nvPr/>
        </p:nvSpPr>
        <p:spPr>
          <a:xfrm>
            <a:off x="7365957" y="3998467"/>
            <a:ext cx="2679278" cy="16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20000"/>
              </a:lnSpc>
              <a:buSzPct val="45000"/>
              <a:buBlip>
                <a:blip r:embed="rId2"/>
              </a:buBlip>
              <a:defRPr sz="3000">
                <a:latin typeface="Helvetica Neue"/>
                <a:ea typeface="Helvetica Neue"/>
                <a:cs typeface="Helvetica Neue"/>
                <a:sym typeface="Helvetica Neue"/>
              </a:defRPr>
            </a:pPr>
            <a:r>
              <a:t>Maps</a:t>
            </a:r>
          </a:p>
          <a:p>
            <a:pPr marL="370416" indent="-370416" algn="l">
              <a:lnSpc>
                <a:spcPct val="120000"/>
              </a:lnSpc>
              <a:buSzPct val="45000"/>
              <a:buBlip>
                <a:blip r:embed="rId2"/>
              </a:buBlip>
              <a:defRPr sz="3000">
                <a:latin typeface="Helvetica Neue"/>
                <a:ea typeface="Helvetica Neue"/>
                <a:cs typeface="Helvetica Neue"/>
                <a:sym typeface="Helvetica Neue"/>
              </a:defRPr>
            </a:pPr>
            <a:r>
              <a:t>Photographs</a:t>
            </a:r>
          </a:p>
          <a:p>
            <a:pPr marL="370416" indent="-370416" algn="l">
              <a:lnSpc>
                <a:spcPct val="120000"/>
              </a:lnSpc>
              <a:buSzPct val="45000"/>
              <a:buBlip>
                <a:blip r:embed="rId2"/>
              </a:buBlip>
              <a:defRPr sz="3000">
                <a:latin typeface="Helvetica Neue"/>
                <a:ea typeface="Helvetica Neue"/>
                <a:cs typeface="Helvetica Neue"/>
                <a:sym typeface="Helvetica Neue"/>
              </a:defRPr>
            </a:pPr>
            <a:r>
              <a:t>Diagrams</a:t>
            </a:r>
          </a:p>
        </p:txBody>
      </p:sp>
      <p:sp>
        <p:nvSpPr>
          <p:cNvPr id="585" name="Exploded…"/>
          <p:cNvSpPr txBox="1"/>
          <p:nvPr/>
        </p:nvSpPr>
        <p:spPr>
          <a:xfrm>
            <a:off x="8045636" y="5624067"/>
            <a:ext cx="1777374" cy="13418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70416" indent="-370416" algn="l">
              <a:lnSpc>
                <a:spcPct val="120000"/>
              </a:lnSpc>
              <a:buSzPct val="75000"/>
              <a:buChar char="•"/>
              <a:defRPr sz="2400">
                <a:latin typeface="Helvetica Neue"/>
                <a:ea typeface="Helvetica Neue"/>
                <a:cs typeface="Helvetica Neue"/>
                <a:sym typeface="Helvetica Neue"/>
              </a:defRPr>
            </a:pPr>
            <a:r>
              <a:t>Exploded</a:t>
            </a:r>
          </a:p>
          <a:p>
            <a:pPr marL="370416" indent="-370416" algn="l">
              <a:lnSpc>
                <a:spcPct val="120000"/>
              </a:lnSpc>
              <a:buSzPct val="75000"/>
              <a:buChar char="•"/>
              <a:defRPr sz="2400">
                <a:latin typeface="Helvetica Neue"/>
                <a:ea typeface="Helvetica Neue"/>
                <a:cs typeface="Helvetica Neue"/>
                <a:sym typeface="Helvetica Neue"/>
              </a:defRPr>
            </a:pPr>
            <a:r>
              <a:t>Cutaway</a:t>
            </a:r>
          </a:p>
          <a:p>
            <a:pPr marL="370416" indent="-370416" algn="l">
              <a:lnSpc>
                <a:spcPct val="120000"/>
              </a:lnSpc>
              <a:buSzPct val="75000"/>
              <a:buChar char="•"/>
              <a:defRPr sz="2400">
                <a:latin typeface="Helvetica Neue"/>
                <a:ea typeface="Helvetica Neue"/>
                <a:cs typeface="Helvetica Neue"/>
                <a:sym typeface="Helvetica Neue"/>
              </a:defRPr>
            </a:pPr>
            <a:r>
              <a:t>Block</a:t>
            </a:r>
          </a:p>
        </p:txBody>
      </p:sp>
      <p:pic>
        <p:nvPicPr>
          <p:cNvPr id="586" name="Image" descr="Image"/>
          <p:cNvPicPr>
            <a:picLocks noChangeAspect="1"/>
          </p:cNvPicPr>
          <p:nvPr/>
        </p:nvPicPr>
        <p:blipFill>
          <a:blip r:embed="rId3">
            <a:extLst/>
          </a:blip>
          <a:stretch>
            <a:fillRect/>
          </a:stretch>
        </p:blipFill>
        <p:spPr>
          <a:xfrm>
            <a:off x="869950" y="4785918"/>
            <a:ext cx="3254552" cy="1934838"/>
          </a:xfrm>
          <a:prstGeom prst="rect">
            <a:avLst/>
          </a:prstGeom>
          <a:ln w="12700">
            <a:miter lim="400000"/>
          </a:ln>
        </p:spPr>
      </p:pic>
      <p:pic>
        <p:nvPicPr>
          <p:cNvPr id="587" name="Image" descr="Image"/>
          <p:cNvPicPr>
            <a:picLocks noChangeAspect="1"/>
          </p:cNvPicPr>
          <p:nvPr/>
        </p:nvPicPr>
        <p:blipFill>
          <a:blip r:embed="rId4">
            <a:extLst/>
          </a:blip>
          <a:stretch>
            <a:fillRect/>
          </a:stretch>
        </p:blipFill>
        <p:spPr>
          <a:xfrm>
            <a:off x="876300" y="6960074"/>
            <a:ext cx="3241852" cy="2110703"/>
          </a:xfrm>
          <a:prstGeom prst="rect">
            <a:avLst/>
          </a:prstGeom>
          <a:ln w="12700">
            <a:miter lim="400000"/>
          </a:ln>
        </p:spPr>
      </p:pic>
      <p:pic>
        <p:nvPicPr>
          <p:cNvPr id="588" name="Image" descr="Image"/>
          <p:cNvPicPr>
            <a:picLocks noChangeAspect="1"/>
          </p:cNvPicPr>
          <p:nvPr/>
        </p:nvPicPr>
        <p:blipFill>
          <a:blip r:embed="rId5">
            <a:extLst/>
          </a:blip>
          <a:stretch>
            <a:fillRect/>
          </a:stretch>
        </p:blipFill>
        <p:spPr>
          <a:xfrm>
            <a:off x="4475229" y="4785918"/>
            <a:ext cx="1681835" cy="2110703"/>
          </a:xfrm>
          <a:prstGeom prst="rect">
            <a:avLst/>
          </a:prstGeom>
          <a:ln w="12700">
            <a:miter lim="400000"/>
          </a:ln>
        </p:spPr>
      </p:pic>
      <p:pic>
        <p:nvPicPr>
          <p:cNvPr id="589" name="Image" descr="Image"/>
          <p:cNvPicPr>
            <a:picLocks noChangeAspect="1"/>
          </p:cNvPicPr>
          <p:nvPr/>
        </p:nvPicPr>
        <p:blipFill>
          <a:blip r:embed="rId6">
            <a:extLst/>
          </a:blip>
          <a:stretch>
            <a:fillRect/>
          </a:stretch>
        </p:blipFill>
        <p:spPr>
          <a:xfrm>
            <a:off x="4368800" y="7397750"/>
            <a:ext cx="2546566" cy="791843"/>
          </a:xfrm>
          <a:prstGeom prst="rect">
            <a:avLst/>
          </a:prstGeom>
          <a:ln w="12700">
            <a:miter lim="400000"/>
          </a:ln>
        </p:spPr>
      </p:pic>
      <p:pic>
        <p:nvPicPr>
          <p:cNvPr id="590" name="Image" descr="Image"/>
          <p:cNvPicPr>
            <a:picLocks noChangeAspect="1"/>
          </p:cNvPicPr>
          <p:nvPr/>
        </p:nvPicPr>
        <p:blipFill>
          <a:blip r:embed="rId7">
            <a:extLst/>
          </a:blip>
          <a:stretch>
            <a:fillRect/>
          </a:stretch>
        </p:blipFill>
        <p:spPr>
          <a:xfrm>
            <a:off x="7817468" y="7194853"/>
            <a:ext cx="2318444" cy="1641146"/>
          </a:xfrm>
          <a:prstGeom prst="rect">
            <a:avLst/>
          </a:prstGeom>
          <a:ln w="12700">
            <a:miter lim="400000"/>
          </a:ln>
        </p:spPr>
      </p:pic>
      <p:pic>
        <p:nvPicPr>
          <p:cNvPr id="591" name="Image" descr="Image"/>
          <p:cNvPicPr>
            <a:picLocks noChangeAspect="1"/>
          </p:cNvPicPr>
          <p:nvPr/>
        </p:nvPicPr>
        <p:blipFill>
          <a:blip r:embed="rId8">
            <a:extLst/>
          </a:blip>
          <a:stretch>
            <a:fillRect/>
          </a:stretch>
        </p:blipFill>
        <p:spPr>
          <a:xfrm>
            <a:off x="10242550" y="5905500"/>
            <a:ext cx="1979100" cy="2005724"/>
          </a:xfrm>
          <a:prstGeom prst="rect">
            <a:avLst/>
          </a:prstGeom>
          <a:ln w="12700">
            <a:miter lim="400000"/>
          </a:ln>
        </p:spPr>
      </p:pic>
      <p:pic>
        <p:nvPicPr>
          <p:cNvPr id="592" name="Image" descr="Image"/>
          <p:cNvPicPr>
            <a:picLocks noChangeAspect="1"/>
          </p:cNvPicPr>
          <p:nvPr/>
        </p:nvPicPr>
        <p:blipFill>
          <a:blip r:embed="rId9">
            <a:extLst/>
          </a:blip>
          <a:stretch>
            <a:fillRect/>
          </a:stretch>
        </p:blipFill>
        <p:spPr>
          <a:xfrm>
            <a:off x="10344150" y="3854450"/>
            <a:ext cx="2119509" cy="1637424"/>
          </a:xfrm>
          <a:prstGeom prst="rect">
            <a:avLst/>
          </a:prstGeom>
          <a:ln w="12700">
            <a:miter lim="400000"/>
          </a:ln>
        </p:spPr>
      </p:pic>
      <p:sp>
        <p:nvSpPr>
          <p:cNvPr id="593"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C0C0C0"/>
            </a:gs>
            <a:gs pos="100000">
              <a:srgbClr val="FFFC79"/>
            </a:gs>
          </a:gsLst>
          <a:lin ang="1903802" scaled="0"/>
        </a:gradFill>
      </p:bgPr>
    </p:bg>
    <p:spTree>
      <p:nvGrpSpPr>
        <p:cNvPr id="1" name=""/>
        <p:cNvGrpSpPr/>
        <p:nvPr/>
      </p:nvGrpSpPr>
      <p:grpSpPr>
        <a:xfrm>
          <a:off x="0" y="0"/>
          <a:ext cx="0" cy="0"/>
          <a:chOff x="0" y="0"/>
          <a:chExt cx="0" cy="0"/>
        </a:xfrm>
      </p:grpSpPr>
      <p:sp>
        <p:nvSpPr>
          <p:cNvPr id="595" name="Effective…"/>
          <p:cNvSpPr txBox="1"/>
          <p:nvPr/>
        </p:nvSpPr>
        <p:spPr>
          <a:xfrm>
            <a:off x="4607763" y="341627"/>
            <a:ext cx="3789274" cy="34315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i="1" sz="7200">
                <a:effectLst>
                  <a:outerShdw sx="100000" sy="100000" kx="0" ky="0" algn="b" rotWithShape="0" blurRad="12700" dist="63500" dir="18900000">
                    <a:srgbClr val="EBEBEB"/>
                  </a:outerShdw>
                </a:effectLst>
                <a:latin typeface="Optima"/>
                <a:ea typeface="Optima"/>
                <a:cs typeface="Optima"/>
                <a:sym typeface="Optima"/>
              </a:defRPr>
            </a:pPr>
            <a:r>
              <a:t>Effective </a:t>
            </a:r>
          </a:p>
          <a:p>
            <a:pPr algn="l">
              <a:defRPr b="1" i="1" sz="7200">
                <a:effectLst>
                  <a:outerShdw sx="100000" sy="100000" kx="0" ky="0" algn="b" rotWithShape="0" blurRad="12700" dist="63500" dir="18900000">
                    <a:srgbClr val="EBEBEB"/>
                  </a:outerShdw>
                </a:effectLst>
                <a:latin typeface="Optima"/>
                <a:ea typeface="Optima"/>
                <a:cs typeface="Optima"/>
                <a:sym typeface="Optima"/>
              </a:defRPr>
            </a:pPr>
            <a:r>
              <a:t>Scientific</a:t>
            </a:r>
          </a:p>
          <a:p>
            <a:pPr algn="l">
              <a:defRPr b="1" i="1" sz="7200">
                <a:effectLst>
                  <a:outerShdw sx="100000" sy="100000" kx="0" ky="0" algn="b" rotWithShape="0" blurRad="12700" dist="63500" dir="18900000">
                    <a:srgbClr val="EBEBEB"/>
                  </a:outerShdw>
                </a:effectLst>
                <a:latin typeface="Optima"/>
                <a:ea typeface="Optima"/>
                <a:cs typeface="Optima"/>
                <a:sym typeface="Optima"/>
              </a:defRPr>
            </a:pPr>
            <a:r>
              <a:t>Writing</a:t>
            </a:r>
          </a:p>
        </p:txBody>
      </p:sp>
      <p:sp>
        <p:nvSpPr>
          <p:cNvPr id="596" name="Page…"/>
          <p:cNvSpPr txBox="1"/>
          <p:nvPr/>
        </p:nvSpPr>
        <p:spPr>
          <a:xfrm>
            <a:off x="5069873" y="4865156"/>
            <a:ext cx="2415541" cy="1936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effectLst>
                  <a:outerShdw sx="100000" sy="100000" kx="0" ky="0" algn="b" rotWithShape="0" blurRad="12700" dist="63500" dir="18900000">
                    <a:srgbClr val="EBEBEB"/>
                  </a:outerShdw>
                </a:effectLst>
                <a:latin typeface="Optima"/>
                <a:ea typeface="Optima"/>
                <a:cs typeface="Optima"/>
                <a:sym typeface="Optima"/>
              </a:defRPr>
            </a:pPr>
            <a:r>
              <a:t>Page</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Design</a:t>
            </a:r>
          </a:p>
        </p:txBody>
      </p:sp>
      <p:sp>
        <p:nvSpPr>
          <p:cNvPr id="59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599" name="Page Design"/>
          <p:cNvSpPr txBox="1"/>
          <p:nvPr/>
        </p:nvSpPr>
        <p:spPr>
          <a:xfrm>
            <a:off x="342900" y="354301"/>
            <a:ext cx="5388750"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900">
                <a:solidFill>
                  <a:schemeClr val="accent1"/>
                </a:solidFill>
                <a:latin typeface="Helvetica Neue"/>
                <a:ea typeface="Helvetica Neue"/>
                <a:cs typeface="Helvetica Neue"/>
                <a:sym typeface="Helvetica Neue"/>
              </a:defRPr>
            </a:lvl1pPr>
          </a:lstStyle>
          <a:p>
            <a:pPr/>
            <a:r>
              <a:t>Page Design</a:t>
            </a:r>
          </a:p>
        </p:txBody>
      </p:sp>
      <p:sp>
        <p:nvSpPr>
          <p:cNvPr id="600" name="Page Design is critical because:…"/>
          <p:cNvSpPr txBox="1"/>
          <p:nvPr/>
        </p:nvSpPr>
        <p:spPr>
          <a:xfrm>
            <a:off x="356637" y="1594498"/>
            <a:ext cx="12185608" cy="41810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defRPr sz="4000">
                <a:latin typeface="Helvetica Neue"/>
                <a:ea typeface="Helvetica Neue"/>
                <a:cs typeface="Helvetica Neue"/>
                <a:sym typeface="Helvetica Neue"/>
              </a:defRPr>
            </a:pPr>
            <a:r>
              <a:t>Page Design is critical because:</a:t>
            </a:r>
          </a:p>
          <a:p>
            <a:pPr marL="370416" indent="-370416" algn="l">
              <a:lnSpc>
                <a:spcPct val="150000"/>
              </a:lnSpc>
              <a:buSzPct val="45000"/>
              <a:buBlip>
                <a:blip r:embed="rId2"/>
              </a:buBlip>
              <a:defRPr sz="3000">
                <a:latin typeface="Helvetica Neue"/>
                <a:ea typeface="Helvetica Neue"/>
                <a:cs typeface="Helvetica Neue"/>
                <a:sym typeface="Helvetica Neue"/>
              </a:defRPr>
            </a:pPr>
            <a:r>
              <a:t>Many documents rarely get reader’s undivided attention.</a:t>
            </a:r>
          </a:p>
          <a:p>
            <a:pPr marL="370416" indent="-370416" algn="l">
              <a:lnSpc>
                <a:spcPct val="120000"/>
              </a:lnSpc>
              <a:buSzPct val="45000"/>
              <a:buBlip>
                <a:blip r:embed="rId2"/>
              </a:buBlip>
              <a:defRPr sz="3000">
                <a:latin typeface="Helvetica Neue"/>
                <a:ea typeface="Helvetica Neue"/>
                <a:cs typeface="Helvetica Neue"/>
                <a:sym typeface="Helvetica Neue"/>
              </a:defRPr>
            </a:pPr>
            <a:r>
              <a:t>People read work-related documents because they have to.</a:t>
            </a:r>
          </a:p>
          <a:p>
            <a:pPr marL="370416" indent="-370416" algn="l">
              <a:lnSpc>
                <a:spcPct val="120000"/>
              </a:lnSpc>
              <a:buSzPct val="45000"/>
              <a:buBlip>
                <a:blip r:embed="rId2"/>
              </a:buBlip>
              <a:defRPr sz="3000">
                <a:latin typeface="Helvetica Neue"/>
                <a:ea typeface="Helvetica Neue"/>
                <a:cs typeface="Helvetica Neue"/>
                <a:sym typeface="Helvetica Neue"/>
              </a:defRPr>
            </a:pPr>
            <a:r>
              <a:t>Readers are attracted by documents that are inviting and accessible.</a:t>
            </a:r>
          </a:p>
          <a:p>
            <a:pPr marL="370416" indent="-370416" algn="l">
              <a:buSzPct val="45000"/>
              <a:buBlip>
                <a:blip r:embed="rId2"/>
              </a:buBlip>
              <a:defRPr b="1" sz="3000">
                <a:solidFill>
                  <a:schemeClr val="accent5"/>
                </a:solidFill>
                <a:latin typeface="Helvetica Neue"/>
                <a:ea typeface="Helvetica Neue"/>
                <a:cs typeface="Helvetica Neue"/>
                <a:sym typeface="Helvetica Neue"/>
              </a:defRPr>
            </a:pPr>
            <a:r>
              <a:t>The way a document looks on a page is more important than</a:t>
            </a:r>
          </a:p>
          <a:p>
            <a:pPr algn="l">
              <a:defRPr b="1" sz="3000">
                <a:solidFill>
                  <a:schemeClr val="accent5"/>
                </a:solidFill>
                <a:latin typeface="Helvetica Neue"/>
                <a:ea typeface="Helvetica Neue"/>
                <a:cs typeface="Helvetica Neue"/>
                <a:sym typeface="Helvetica Neue"/>
              </a:defRPr>
            </a:pPr>
            <a:r>
              <a:t>	the text, because readers avoid boring and unattractive</a:t>
            </a:r>
          </a:p>
          <a:p>
            <a:pPr algn="l">
              <a:defRPr b="1" sz="3000">
                <a:solidFill>
                  <a:schemeClr val="accent5"/>
                </a:solidFill>
                <a:latin typeface="Helvetica Neue"/>
                <a:ea typeface="Helvetica Neue"/>
                <a:cs typeface="Helvetica Neue"/>
                <a:sym typeface="Helvetica Neue"/>
              </a:defRPr>
            </a:pPr>
            <a:r>
              <a:t>	presentations.</a:t>
            </a:r>
          </a:p>
        </p:txBody>
      </p:sp>
      <p:sp>
        <p:nvSpPr>
          <p:cNvPr id="601" name="Design Skills Needed"/>
          <p:cNvSpPr txBox="1"/>
          <p:nvPr/>
        </p:nvSpPr>
        <p:spPr>
          <a:xfrm>
            <a:off x="474363" y="5835013"/>
            <a:ext cx="4441141" cy="6613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i="1" sz="3700">
                <a:solidFill>
                  <a:schemeClr val="accent5"/>
                </a:solidFill>
                <a:latin typeface="Optima"/>
                <a:ea typeface="Optima"/>
                <a:cs typeface="Optima"/>
                <a:sym typeface="Optima"/>
              </a:defRPr>
            </a:lvl1pPr>
          </a:lstStyle>
          <a:p>
            <a:pPr/>
            <a:r>
              <a:t>Design Skills Needed</a:t>
            </a:r>
          </a:p>
        </p:txBody>
      </p:sp>
      <p:pic>
        <p:nvPicPr>
          <p:cNvPr id="602" name="Effective documents cannot be created by basic typing or word… Effective documents cannot be created by basic typing or wordprocessing.  The producer of the document needs to become moreproficient in the following skills:Desktop publishing programsAdvanc" descr="Effective documents cannot be created by basic typing or word… Effective documents cannot be created by basic typing or wordprocessing.  The producer of the document needs to become moreproficient in the following skills:Desktop publishing programsAdvanced word processing including graphics and other design elementsElectronic publishing; web developmentUsing style sheets and company style guidesPresentation software"/>
          <p:cNvPicPr>
            <a:picLocks noChangeAspect="0"/>
          </p:cNvPicPr>
          <p:nvPr/>
        </p:nvPicPr>
        <p:blipFill>
          <a:blip r:embed="rId3">
            <a:extLst/>
          </a:blip>
          <a:stretch>
            <a:fillRect/>
          </a:stretch>
        </p:blipFill>
        <p:spPr>
          <a:xfrm>
            <a:off x="1352835" y="6163150"/>
            <a:ext cx="9642046" cy="3459800"/>
          </a:xfrm>
          <a:prstGeom prst="rect">
            <a:avLst/>
          </a:prstGeom>
          <a:effectLst>
            <a:outerShdw sx="100000" sy="100000" kx="0" ky="0" algn="b" rotWithShape="0" blurRad="381000" dist="119618" dir="0">
              <a:srgbClr val="000000">
                <a:alpha val="75000"/>
              </a:srgbClr>
            </a:outerShdw>
          </a:effectLst>
        </p:spPr>
      </p:pic>
      <p:sp>
        <p:nvSpPr>
          <p:cNvPr id="603" name="Letters…"/>
          <p:cNvSpPr txBox="1"/>
          <p:nvPr/>
        </p:nvSpPr>
        <p:spPr>
          <a:xfrm>
            <a:off x="1530731" y="10494484"/>
            <a:ext cx="2358645" cy="24415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44500" indent="-444500" algn="l">
              <a:buSzPct val="45000"/>
              <a:buBlip>
                <a:blip r:embed="rId2"/>
              </a:buBlip>
              <a:defRPr sz="3000">
                <a:latin typeface="Optima"/>
                <a:ea typeface="Optima"/>
                <a:cs typeface="Optima"/>
                <a:sym typeface="Optima"/>
              </a:defRPr>
            </a:pPr>
            <a:r>
              <a:t>Letters</a:t>
            </a:r>
          </a:p>
          <a:p>
            <a:pPr marL="444500" indent="-444500" algn="l">
              <a:buSzPct val="45000"/>
              <a:buBlip>
                <a:blip r:embed="rId2"/>
              </a:buBlip>
              <a:defRPr sz="3000">
                <a:latin typeface="Optima"/>
                <a:ea typeface="Optima"/>
                <a:cs typeface="Optima"/>
                <a:sym typeface="Optima"/>
              </a:defRPr>
            </a:pPr>
            <a:r>
              <a:t>Memos</a:t>
            </a:r>
          </a:p>
          <a:p>
            <a:pPr marL="444500" indent="-444500" algn="l">
              <a:buSzPct val="45000"/>
              <a:buBlip>
                <a:blip r:embed="rId2"/>
              </a:buBlip>
              <a:defRPr sz="3000">
                <a:latin typeface="Optima"/>
                <a:ea typeface="Optima"/>
                <a:cs typeface="Optima"/>
                <a:sym typeface="Optima"/>
              </a:defRPr>
            </a:pPr>
            <a:r>
              <a:t>Brochures</a:t>
            </a:r>
          </a:p>
          <a:p>
            <a:pPr marL="444500" indent="-444500" algn="l">
              <a:buSzPct val="45000"/>
              <a:buBlip>
                <a:blip r:embed="rId2"/>
              </a:buBlip>
              <a:defRPr sz="3000">
                <a:latin typeface="Optima"/>
                <a:ea typeface="Optima"/>
                <a:cs typeface="Optima"/>
                <a:sym typeface="Optima"/>
              </a:defRPr>
            </a:pPr>
            <a:r>
              <a:t>Pamphlets</a:t>
            </a:r>
          </a:p>
          <a:p>
            <a:pPr marL="444500" indent="-444500" algn="l">
              <a:buSzPct val="45000"/>
              <a:buBlip>
                <a:blip r:embed="rId2"/>
              </a:buBlip>
              <a:defRPr sz="3000">
                <a:latin typeface="Optima"/>
                <a:ea typeface="Optima"/>
                <a:cs typeface="Optima"/>
                <a:sym typeface="Optima"/>
              </a:defRPr>
            </a:pPr>
            <a:r>
              <a:t>Fact Sheets</a:t>
            </a:r>
          </a:p>
        </p:txBody>
      </p:sp>
      <p:sp>
        <p:nvSpPr>
          <p:cNvPr id="604"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606" name="Designing Pages and Documents"/>
          <p:cNvSpPr txBox="1"/>
          <p:nvPr/>
        </p:nvSpPr>
        <p:spPr>
          <a:xfrm>
            <a:off x="393700" y="-91857"/>
            <a:ext cx="1219428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defRPr>
                <a:solidFill>
                  <a:schemeClr val="accent5"/>
                </a:solidFill>
              </a:defRPr>
            </a:pPr>
            <a:r>
              <a:rPr>
                <a:solidFill>
                  <a:schemeClr val="accent1"/>
                </a:solidFill>
              </a:rPr>
              <a:t>Designing Pages and Documents</a:t>
            </a:r>
          </a:p>
        </p:txBody>
      </p:sp>
      <p:sp>
        <p:nvSpPr>
          <p:cNvPr id="607" name="Use the right paper and ink; light colored paper and dark ink is best…"/>
          <p:cNvSpPr txBox="1"/>
          <p:nvPr/>
        </p:nvSpPr>
        <p:spPr>
          <a:xfrm>
            <a:off x="330200" y="1570050"/>
            <a:ext cx="11281850" cy="4110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Use the right paper and ink; light colored paper and dark ink is best</a:t>
            </a:r>
          </a:p>
          <a:p>
            <a:pPr marL="370416" indent="-370416" algn="l">
              <a:buSzPct val="45000"/>
              <a:buBlip>
                <a:blip r:embed="rId2"/>
              </a:buBlip>
              <a:defRPr sz="2400">
                <a:latin typeface="Helvetica Neue"/>
                <a:ea typeface="Helvetica Neue"/>
                <a:cs typeface="Helvetica Neue"/>
                <a:sym typeface="Helvetica Neue"/>
              </a:defRPr>
            </a:pPr>
            <a:r>
              <a:t>Use consistent page numbers, headers, and footers</a:t>
            </a:r>
          </a:p>
          <a:p>
            <a:pPr marL="370416" indent="-370416" algn="l">
              <a:buSzPct val="45000"/>
              <a:buBlip>
                <a:blip r:embed="rId2"/>
              </a:buBlip>
              <a:defRPr sz="2400">
                <a:latin typeface="Helvetica Neue"/>
                <a:ea typeface="Helvetica Neue"/>
                <a:cs typeface="Helvetica Neue"/>
                <a:sym typeface="Helvetica Neue"/>
              </a:defRPr>
            </a:pPr>
            <a:r>
              <a:t>Use a grid for “blocking out” or shaping the page</a:t>
            </a:r>
          </a:p>
          <a:p>
            <a:pPr marL="370416" indent="-370416" algn="l">
              <a:buSzPct val="45000"/>
              <a:buBlip>
                <a:blip r:embed="rId2"/>
              </a:buBlip>
              <a:defRPr sz="2400">
                <a:latin typeface="Helvetica Neue"/>
                <a:ea typeface="Helvetica Neue"/>
                <a:cs typeface="Helvetica Neue"/>
                <a:sym typeface="Helvetica Neue"/>
              </a:defRPr>
            </a:pPr>
            <a:r>
              <a:t>Use adequate white space</a:t>
            </a:r>
          </a:p>
          <a:p>
            <a:pPr marL="370416" indent="-370416" algn="l">
              <a:buSzPct val="45000"/>
              <a:buBlip>
                <a:blip r:embed="rId2"/>
              </a:buBlip>
              <a:defRPr sz="2400">
                <a:latin typeface="Helvetica Neue"/>
                <a:ea typeface="Helvetica Neue"/>
                <a:cs typeface="Helvetica Neue"/>
                <a:sym typeface="Helvetica Neue"/>
              </a:defRPr>
            </a:pPr>
            <a:r>
              <a:t>Provide ample and appropriate margins and font sizes</a:t>
            </a:r>
          </a:p>
          <a:p>
            <a:pPr marL="370416" indent="-370416" algn="l">
              <a:buSzPct val="45000"/>
              <a:buBlip>
                <a:blip r:embed="rId2"/>
              </a:buBlip>
              <a:defRPr sz="2400">
                <a:latin typeface="Helvetica Neue"/>
                <a:ea typeface="Helvetica Neue"/>
                <a:cs typeface="Helvetica Neue"/>
                <a:sym typeface="Helvetica Neue"/>
              </a:defRPr>
            </a:pPr>
            <a:r>
              <a:t>Keep line length reasonable</a:t>
            </a:r>
          </a:p>
          <a:p>
            <a:pPr marL="370416" indent="-370416" algn="l">
              <a:buSzPct val="45000"/>
              <a:buBlip>
                <a:blip r:embed="rId2"/>
              </a:buBlip>
              <a:defRPr sz="2400">
                <a:latin typeface="Helvetica Neue"/>
                <a:ea typeface="Helvetica Neue"/>
                <a:cs typeface="Helvetica Neue"/>
                <a:sym typeface="Helvetica Neue"/>
              </a:defRPr>
            </a:pPr>
            <a:r>
              <a:t>Keep line spacing consistent — within and between paragraphs and sections;</a:t>
            </a:r>
          </a:p>
          <a:p>
            <a:pPr marL="370416" indent="-370416" algn="l">
              <a:buSzPct val="45000"/>
              <a:buBlip>
                <a:blip r:embed="rId2"/>
              </a:buBlip>
              <a:defRPr sz="2400">
                <a:latin typeface="Helvetica Neue"/>
                <a:ea typeface="Helvetica Neue"/>
                <a:cs typeface="Helvetica Neue"/>
                <a:sym typeface="Helvetica Neue"/>
              </a:defRPr>
            </a:pPr>
            <a:r>
              <a:t>double spacing between paragraphs and sections, single spacing within</a:t>
            </a:r>
          </a:p>
          <a:p>
            <a:pPr marL="370416" indent="-370416" algn="l">
              <a:buSzPct val="45000"/>
              <a:buBlip>
                <a:blip r:embed="rId2"/>
              </a:buBlip>
              <a:defRPr sz="2400">
                <a:latin typeface="Helvetica Neue"/>
                <a:ea typeface="Helvetica Neue"/>
                <a:cs typeface="Helvetica Neue"/>
                <a:sym typeface="Helvetica Neue"/>
              </a:defRPr>
            </a:pPr>
            <a:r>
              <a:t>Tailor each paragraph to its purpose; short paragraphs for emphasis</a:t>
            </a:r>
          </a:p>
          <a:p>
            <a:pPr marL="370416" indent="-370416" algn="l">
              <a:buSzPct val="45000"/>
              <a:buBlip>
                <a:blip r:embed="rId2"/>
              </a:buBlip>
              <a:defRPr b="1" i="1" u="sng">
                <a:solidFill>
                  <a:schemeClr val="accent1"/>
                </a:solidFill>
                <a:latin typeface="Helvetica Neue"/>
                <a:ea typeface="Helvetica Neue"/>
                <a:cs typeface="Helvetica Neue"/>
                <a:sym typeface="Helvetica Neue"/>
              </a:defRPr>
            </a:pPr>
            <a:r>
              <a:t>Make </a:t>
            </a:r>
            <a:r>
              <a:rPr sz="4600">
                <a:solidFill>
                  <a:schemeClr val="accent5"/>
                </a:solidFill>
              </a:rPr>
              <a:t>lists</a:t>
            </a:r>
            <a:r>
              <a:t> for easy reading</a:t>
            </a:r>
          </a:p>
        </p:txBody>
      </p:sp>
      <p:sp>
        <p:nvSpPr>
          <p:cNvPr id="608" name="Shaping the Page"/>
          <p:cNvSpPr txBox="1"/>
          <p:nvPr/>
        </p:nvSpPr>
        <p:spPr>
          <a:xfrm>
            <a:off x="330200" y="859004"/>
            <a:ext cx="484286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Shaping the Page</a:t>
            </a:r>
          </a:p>
        </p:txBody>
      </p:sp>
      <p:sp>
        <p:nvSpPr>
          <p:cNvPr id="609" name="Highlighting for Emphasis"/>
          <p:cNvSpPr txBox="1"/>
          <p:nvPr/>
        </p:nvSpPr>
        <p:spPr>
          <a:xfrm>
            <a:off x="330200" y="5699528"/>
            <a:ext cx="702665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Highlighting for Emphasis</a:t>
            </a:r>
          </a:p>
        </p:txBody>
      </p:sp>
      <p:sp>
        <p:nvSpPr>
          <p:cNvPr id="610" name="Using Typography Effectively"/>
          <p:cNvSpPr txBox="1"/>
          <p:nvPr/>
        </p:nvSpPr>
        <p:spPr>
          <a:xfrm>
            <a:off x="330200" y="7501104"/>
            <a:ext cx="7807859"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Using Typography Effectively</a:t>
            </a:r>
          </a:p>
        </p:txBody>
      </p:sp>
      <p:sp>
        <p:nvSpPr>
          <p:cNvPr id="611" name="Fonts:  Different sizes; bold; italic; minimal underlining; color…"/>
          <p:cNvSpPr txBox="1"/>
          <p:nvPr/>
        </p:nvSpPr>
        <p:spPr>
          <a:xfrm>
            <a:off x="330200" y="6380579"/>
            <a:ext cx="11281850" cy="1197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96333" indent="-296333" algn="l">
              <a:buSzPct val="45000"/>
              <a:buBlip>
                <a:blip r:embed="rId2"/>
              </a:buBlip>
              <a:defRPr sz="2400">
                <a:latin typeface="Helvetica Neue"/>
                <a:ea typeface="Helvetica Neue"/>
                <a:cs typeface="Helvetica Neue"/>
                <a:sym typeface="Helvetica Neue"/>
              </a:defRPr>
            </a:pPr>
            <a:r>
              <a:t>Fonts:  Different sizes; bold; italic; minimal underlining; color</a:t>
            </a:r>
          </a:p>
          <a:p>
            <a:pPr marL="296333" indent="-296333" algn="l">
              <a:buSzPct val="45000"/>
              <a:buBlip>
                <a:blip r:embed="rId2"/>
              </a:buBlip>
              <a:defRPr sz="2400">
                <a:latin typeface="Helvetica Neue"/>
                <a:ea typeface="Helvetica Neue"/>
                <a:cs typeface="Helvetica Neue"/>
                <a:sym typeface="Helvetica Neue"/>
              </a:defRPr>
            </a:pPr>
            <a:r>
              <a:t>White space around important items; the document should not be “cramped”</a:t>
            </a:r>
          </a:p>
          <a:p>
            <a:pPr marL="296333" indent="-296333" algn="l">
              <a:buSzPct val="45000"/>
              <a:buBlip>
                <a:blip r:embed="rId2"/>
              </a:buBlip>
              <a:defRPr sz="2400">
                <a:latin typeface="Helvetica Neue"/>
                <a:ea typeface="Helvetica Neue"/>
                <a:cs typeface="Helvetica Neue"/>
                <a:sym typeface="Helvetica Neue"/>
              </a:defRPr>
            </a:pPr>
            <a:r>
              <a:t>Other graphics devices: lines; shapes; borders; visuals</a:t>
            </a:r>
          </a:p>
        </p:txBody>
      </p:sp>
      <p:sp>
        <p:nvSpPr>
          <p:cNvPr id="612" name="Select appropriate fonts that are easy to read…"/>
          <p:cNvSpPr txBox="1"/>
          <p:nvPr/>
        </p:nvSpPr>
        <p:spPr>
          <a:xfrm>
            <a:off x="330200" y="8234933"/>
            <a:ext cx="11281850" cy="1197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Select appropriate fonts that are easy to read</a:t>
            </a:r>
          </a:p>
          <a:p>
            <a:pPr marL="370416" indent="-370416" algn="l">
              <a:buSzPct val="45000"/>
              <a:buBlip>
                <a:blip r:embed="rId2"/>
              </a:buBlip>
              <a:defRPr sz="2400">
                <a:latin typeface="Helvetica Neue"/>
                <a:ea typeface="Helvetica Neue"/>
                <a:cs typeface="Helvetica Neue"/>
                <a:sym typeface="Helvetica Neue"/>
              </a:defRPr>
            </a:pPr>
            <a:r>
              <a:t>Use type sizes that are easy to read</a:t>
            </a:r>
          </a:p>
          <a:p>
            <a:pPr marL="370416" indent="-370416" algn="l">
              <a:buSzPct val="45000"/>
              <a:buBlip>
                <a:blip r:embed="rId2"/>
              </a:buBlip>
              <a:defRPr sz="2400">
                <a:latin typeface="Helvetica Neue"/>
                <a:ea typeface="Helvetica Neue"/>
                <a:cs typeface="Helvetica Neue"/>
                <a:sym typeface="Helvetica Neue"/>
              </a:defRPr>
            </a:pPr>
            <a:r>
              <a:t>Use capital letters sparingly and never for more than a few words</a:t>
            </a:r>
          </a:p>
        </p:txBody>
      </p:sp>
      <p:sp>
        <p:nvSpPr>
          <p:cNvPr id="613"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614" name="Arrow"/>
          <p:cNvSpPr/>
          <p:nvPr/>
        </p:nvSpPr>
        <p:spPr>
          <a:xfrm>
            <a:off x="7145519" y="4953000"/>
            <a:ext cx="1098898" cy="771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76" y="14256"/>
                </a:moveTo>
                <a:lnTo>
                  <a:pt x="15976" y="21600"/>
                </a:lnTo>
                <a:lnTo>
                  <a:pt x="0" y="10800"/>
                </a:lnTo>
                <a:lnTo>
                  <a:pt x="15976" y="0"/>
                </a:lnTo>
                <a:lnTo>
                  <a:pt x="15976" y="7344"/>
                </a:lnTo>
                <a:lnTo>
                  <a:pt x="21600" y="7344"/>
                </a:lnTo>
                <a:lnTo>
                  <a:pt x="21600" y="14256"/>
                </a:lnTo>
                <a:close/>
              </a:path>
            </a:pathLst>
          </a:cu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FFFFFF"/>
            </a:gs>
          </a:gsLst>
          <a:lin ang="1903802" scaled="0"/>
        </a:gradFill>
      </p:bgPr>
    </p:bg>
    <p:spTree>
      <p:nvGrpSpPr>
        <p:cNvPr id="1" name=""/>
        <p:cNvGrpSpPr/>
        <p:nvPr/>
      </p:nvGrpSpPr>
      <p:grpSpPr>
        <a:xfrm>
          <a:off x="0" y="0"/>
          <a:ext cx="0" cy="0"/>
          <a:chOff x="0" y="0"/>
          <a:chExt cx="0" cy="0"/>
        </a:xfrm>
      </p:grpSpPr>
      <p:sp>
        <p:nvSpPr>
          <p:cNvPr id="616" name="Designing Pages and Documents"/>
          <p:cNvSpPr txBox="1"/>
          <p:nvPr/>
        </p:nvSpPr>
        <p:spPr>
          <a:xfrm>
            <a:off x="393700" y="174843"/>
            <a:ext cx="1219428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Designing Pages and Documents</a:t>
            </a:r>
          </a:p>
        </p:txBody>
      </p:sp>
      <p:sp>
        <p:nvSpPr>
          <p:cNvPr id="617" name="Use standard type sizes (10 to 12); larger for headers…"/>
          <p:cNvSpPr txBox="1"/>
          <p:nvPr/>
        </p:nvSpPr>
        <p:spPr>
          <a:xfrm>
            <a:off x="618066" y="3051716"/>
            <a:ext cx="11281851" cy="36337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Use standard type sizes (10 to 12); larger for headers</a:t>
            </a:r>
          </a:p>
          <a:p>
            <a:pPr marL="370416" indent="-370416" algn="l">
              <a:buSzPct val="45000"/>
              <a:buBlip>
                <a:blip r:embed="rId2"/>
              </a:buBlip>
              <a:defRPr sz="2400">
                <a:latin typeface="Helvetica Neue"/>
                <a:ea typeface="Helvetica Neue"/>
                <a:cs typeface="Helvetica Neue"/>
                <a:sym typeface="Helvetica Neue"/>
              </a:defRPr>
            </a:pPr>
            <a:r>
              <a:t>Use appropriate fonts “professional, businesslike”</a:t>
            </a:r>
          </a:p>
          <a:p>
            <a:pPr marL="370416" indent="-370416" algn="l">
              <a:buSzPct val="45000"/>
              <a:buBlip>
                <a:blip r:embed="rId2"/>
              </a:buBlip>
              <a:defRPr sz="2400">
                <a:latin typeface="Helvetica Neue"/>
                <a:ea typeface="Helvetica Neue"/>
                <a:cs typeface="Helvetica Neue"/>
                <a:sym typeface="Helvetica Neue"/>
              </a:defRPr>
            </a:pPr>
            <a:r>
              <a:t>Use serif fonts for large amounts of text  </a:t>
            </a:r>
            <a:r>
              <a:rPr i="1"/>
              <a:t>(See below)</a:t>
            </a:r>
          </a:p>
          <a:p>
            <a:pPr marL="370416" indent="-370416" algn="l">
              <a:buSzPct val="45000"/>
              <a:buBlip>
                <a:blip r:embed="rId2"/>
              </a:buBlip>
              <a:defRPr sz="2400">
                <a:latin typeface="Helvetica Neue"/>
                <a:ea typeface="Helvetica Neue"/>
                <a:cs typeface="Helvetica Neue"/>
                <a:sym typeface="Helvetica Neue"/>
              </a:defRPr>
            </a:pPr>
            <a:r>
              <a:t>Use sans serif fonts for headers, visuals, etc.  </a:t>
            </a:r>
            <a:r>
              <a:rPr i="1"/>
              <a:t>(See below)</a:t>
            </a:r>
          </a:p>
          <a:p>
            <a:pPr marL="370416" indent="-370416" algn="l">
              <a:buSzPct val="45000"/>
              <a:buBlip>
                <a:blip r:embed="rId2"/>
              </a:buBlip>
              <a:defRPr sz="2400">
                <a:latin typeface="Helvetica Neue"/>
                <a:ea typeface="Helvetica Neue"/>
                <a:cs typeface="Helvetica Neue"/>
                <a:sym typeface="Helvetica Neue"/>
              </a:defRPr>
            </a:pPr>
            <a:r>
              <a:rPr b="1" i="1">
                <a:solidFill>
                  <a:schemeClr val="accent5">
                    <a:hueOff val="-444211"/>
                    <a:satOff val="-14915"/>
                    <a:lumOff val="22857"/>
                  </a:schemeClr>
                </a:solidFill>
              </a:rPr>
              <a:t>Do not use capital letters</a:t>
            </a:r>
            <a:r>
              <a:t> for more than a word or two </a:t>
            </a:r>
          </a:p>
          <a:p>
            <a:pPr marL="370416" indent="-370416" algn="l">
              <a:buSzPct val="45000"/>
              <a:buBlip>
                <a:blip r:embed="rId2"/>
              </a:buBlip>
              <a:defRPr sz="2400">
                <a:latin typeface="Helvetica Neue"/>
                <a:ea typeface="Helvetica Neue"/>
                <a:cs typeface="Helvetica Neue"/>
                <a:sym typeface="Helvetica Neue"/>
              </a:defRPr>
            </a:pPr>
            <a:r>
              <a:t>Highlight with bold or italic; avoid underlining</a:t>
            </a:r>
          </a:p>
          <a:p>
            <a:pPr marL="370416" indent="-370416" algn="l">
              <a:buSzPct val="45000"/>
              <a:buBlip>
                <a:blip r:embed="rId2"/>
              </a:buBlip>
              <a:defRPr sz="2400">
                <a:latin typeface="Helvetica Neue"/>
                <a:ea typeface="Helvetica Neue"/>
                <a:cs typeface="Helvetica Neue"/>
                <a:sym typeface="Helvetica Neue"/>
              </a:defRPr>
            </a:pPr>
            <a:r>
              <a:t>Do not use unusual, “funky,” or non-professional fonts such as:</a:t>
            </a:r>
          </a:p>
          <a:p>
            <a:pPr lvl="1" marL="740833" indent="-296333" algn="l">
              <a:buSzPct val="75000"/>
              <a:buChar char="•"/>
              <a:defRPr sz="1500">
                <a:latin typeface="Comic Sans MS"/>
                <a:ea typeface="Comic Sans MS"/>
                <a:cs typeface="Comic Sans MS"/>
                <a:sym typeface="Comic Sans MS"/>
              </a:defRPr>
            </a:pPr>
            <a:r>
              <a:t>Comic Sans MS</a:t>
            </a:r>
          </a:p>
          <a:p>
            <a:pPr lvl="1" marL="740833" indent="-296333" algn="l">
              <a:buSzPct val="75000"/>
              <a:buChar char="•"/>
              <a:defRPr sz="1500">
                <a:latin typeface="Cracked"/>
                <a:ea typeface="Cracked"/>
                <a:cs typeface="Cracked"/>
                <a:sym typeface="Cracked"/>
              </a:defRPr>
            </a:pPr>
            <a:r>
              <a:t>Cracked</a:t>
            </a:r>
          </a:p>
          <a:p>
            <a:pPr lvl="1" marL="740833" indent="-296333" algn="l">
              <a:buSzPct val="75000"/>
              <a:buChar char="•"/>
              <a:defRPr sz="1500">
                <a:latin typeface="Edwardian Script ITC"/>
                <a:ea typeface="Edwardian Script ITC"/>
                <a:cs typeface="Edwardian Script ITC"/>
                <a:sym typeface="Edwardian Script ITC"/>
              </a:defRPr>
            </a:pPr>
            <a:r>
              <a:t>Edwardian Script</a:t>
            </a:r>
          </a:p>
          <a:p>
            <a:pPr lvl="1" marL="740833" indent="-296333" algn="l">
              <a:buSzPct val="75000"/>
              <a:buChar char="•"/>
              <a:defRPr sz="1500">
                <a:latin typeface="Broadway BT"/>
                <a:ea typeface="Broadway BT"/>
                <a:cs typeface="Broadway BT"/>
                <a:sym typeface="Broadway BT"/>
              </a:defRPr>
            </a:pPr>
            <a:r>
              <a:t>Broadway</a:t>
            </a:r>
          </a:p>
        </p:txBody>
      </p:sp>
      <p:sp>
        <p:nvSpPr>
          <p:cNvPr id="618" name="Fonts (Typefaces):  Proper Usage"/>
          <p:cNvSpPr txBox="1"/>
          <p:nvPr/>
        </p:nvSpPr>
        <p:spPr>
          <a:xfrm>
            <a:off x="567266" y="2162871"/>
            <a:ext cx="887125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Fonts (Typefaces):  Proper Usage</a:t>
            </a:r>
          </a:p>
        </p:txBody>
      </p:sp>
      <p:sp>
        <p:nvSpPr>
          <p:cNvPr id="619" name="Slide Number"/>
          <p:cNvSpPr txBox="1"/>
          <p:nvPr>
            <p:ph type="sldNum" sz="quarter" idx="2"/>
          </p:nvPr>
        </p:nvSpPr>
        <p:spPr>
          <a:xfrm>
            <a:off x="5441950" y="9340850"/>
            <a:ext cx="368573" cy="381000"/>
          </a:xfrm>
          <a:prstGeom prst="rect">
            <a:avLst/>
          </a:prstGeom>
          <a:extLst>
            <a:ext uri="{C572A759-6A51-4108-AA02-DFA0A04FC94B}">
              <ma14:wrappingTextBoxFlag xmlns:ma14="http://schemas.microsoft.com/office/mac/drawingml/2011/main" val="1"/>
            </a:ext>
          </a:extLst>
        </p:spPr>
        <p:txBody>
          <a:bodyPr/>
          <a:lstStyle>
            <a:lvl1pPr algn="l" defTabSz="457200">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2679700" y="349250"/>
            <a:ext cx="7645400" cy="9055100"/>
          </a:xfrm>
          <a:prstGeom prst="rect">
            <a:avLst/>
          </a:prstGeom>
          <a:ln w="12700">
            <a:miter lim="400000"/>
          </a:ln>
        </p:spPr>
      </p:pic>
      <p:sp>
        <p:nvSpPr>
          <p:cNvPr id="186" name="Slide Number"/>
          <p:cNvSpPr txBox="1"/>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The most used serif type faces are:…"/>
          <p:cNvSpPr txBox="1"/>
          <p:nvPr>
            <p:ph type="subTitle" sz="half" idx="1"/>
          </p:nvPr>
        </p:nvSpPr>
        <p:spPr>
          <a:xfrm>
            <a:off x="850900" y="1739900"/>
            <a:ext cx="10464800" cy="2530972"/>
          </a:xfrm>
          <a:prstGeom prst="rect">
            <a:avLst/>
          </a:prstGeom>
          <a:solidFill>
            <a:srgbClr val="DCDEE0"/>
          </a:solidFill>
        </p:spPr>
        <p:txBody>
          <a:bodyPr/>
          <a:lstStyle/>
          <a:p>
            <a:pPr algn="l" defTabSz="519937">
              <a:defRPr sz="2848">
                <a:latin typeface="Times New Roman"/>
                <a:ea typeface="Times New Roman"/>
                <a:cs typeface="Times New Roman"/>
                <a:sym typeface="Times New Roman"/>
              </a:defRPr>
            </a:pPr>
            <a:r>
              <a:t>The most used </a:t>
            </a:r>
            <a:r>
              <a:rPr b="1" i="1"/>
              <a:t>serif</a:t>
            </a:r>
            <a:r>
              <a:t> type faces are:</a:t>
            </a:r>
          </a:p>
          <a:p>
            <a:pPr marL="351648" indent="-351648" algn="l" defTabSz="519937">
              <a:buSzPct val="75000"/>
              <a:buChar char="•"/>
              <a:defRPr sz="2848">
                <a:latin typeface="Times New Roman"/>
                <a:ea typeface="Times New Roman"/>
                <a:cs typeface="Times New Roman"/>
                <a:sym typeface="Times New Roman"/>
              </a:defRPr>
            </a:pPr>
            <a:r>
              <a:t>Times New Roman   (most used by far for readability)</a:t>
            </a:r>
          </a:p>
          <a:p>
            <a:pPr marL="351648" indent="-351648" algn="l" defTabSz="519937">
              <a:buSzPct val="75000"/>
              <a:buChar char="•"/>
              <a:defRPr sz="2848">
                <a:latin typeface="Times New Roman"/>
                <a:ea typeface="Times New Roman"/>
                <a:cs typeface="Times New Roman"/>
                <a:sym typeface="Times New Roman"/>
              </a:defRPr>
            </a:pPr>
            <a:r>
              <a:t>Palatino</a:t>
            </a:r>
          </a:p>
          <a:p>
            <a:pPr marL="351648" indent="-351648" algn="l" defTabSz="519937">
              <a:buSzPct val="75000"/>
              <a:buChar char="•"/>
              <a:defRPr sz="2848">
                <a:latin typeface="Times New Roman"/>
                <a:ea typeface="Times New Roman"/>
                <a:cs typeface="Times New Roman"/>
                <a:sym typeface="Times New Roman"/>
              </a:defRPr>
            </a:pPr>
            <a:r>
              <a:t>Cambria  (default serif font in Microsoft Word)</a:t>
            </a:r>
          </a:p>
          <a:p>
            <a:pPr algn="l" defTabSz="519937">
              <a:defRPr sz="2848">
                <a:latin typeface="Times New Roman"/>
                <a:ea typeface="Times New Roman"/>
                <a:cs typeface="Times New Roman"/>
                <a:sym typeface="Times New Roman"/>
              </a:defRPr>
            </a:pPr>
          </a:p>
          <a:p>
            <a:pPr algn="l" defTabSz="519937">
              <a:defRPr sz="2848">
                <a:latin typeface="Times New Roman"/>
                <a:ea typeface="Times New Roman"/>
                <a:cs typeface="Times New Roman"/>
                <a:sym typeface="Times New Roman"/>
              </a:defRPr>
            </a:pPr>
            <a:r>
              <a:t>This section uses the Times New Roman Font</a:t>
            </a:r>
          </a:p>
        </p:txBody>
      </p:sp>
      <p:sp>
        <p:nvSpPr>
          <p:cNvPr id="622" name="Designing Pages and Documents"/>
          <p:cNvSpPr txBox="1"/>
          <p:nvPr/>
        </p:nvSpPr>
        <p:spPr>
          <a:xfrm>
            <a:off x="393700" y="-91857"/>
            <a:ext cx="1219428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Designing Pages and Documents</a:t>
            </a:r>
          </a:p>
        </p:txBody>
      </p:sp>
      <p:sp>
        <p:nvSpPr>
          <p:cNvPr id="623" name="Fonts (Typefaces):  Most Used"/>
          <p:cNvSpPr txBox="1"/>
          <p:nvPr/>
        </p:nvSpPr>
        <p:spPr>
          <a:xfrm>
            <a:off x="330200" y="859004"/>
            <a:ext cx="8094523"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Fonts (Typefaces):  Most Used</a:t>
            </a:r>
          </a:p>
        </p:txBody>
      </p:sp>
      <p:sp>
        <p:nvSpPr>
          <p:cNvPr id="624" name="The most used sans serif type faces are:…"/>
          <p:cNvSpPr txBox="1"/>
          <p:nvPr/>
        </p:nvSpPr>
        <p:spPr>
          <a:xfrm>
            <a:off x="850900" y="4368800"/>
            <a:ext cx="10464800" cy="2765723"/>
          </a:xfrm>
          <a:prstGeom prst="rect">
            <a:avLst/>
          </a:prstGeom>
          <a:blipFill>
            <a:blip r:embed="rId2"/>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sz="2400">
                <a:solidFill>
                  <a:srgbClr val="FFFFFF"/>
                </a:solidFill>
              </a:defRPr>
            </a:pPr>
            <a:r>
              <a:t>The most used </a:t>
            </a:r>
            <a:r>
              <a:rPr b="1" i="1">
                <a:latin typeface="Helvetica"/>
                <a:ea typeface="Helvetica"/>
                <a:cs typeface="Helvetica"/>
                <a:sym typeface="Helvetica"/>
              </a:rPr>
              <a:t>sans serif</a:t>
            </a:r>
            <a:r>
              <a:t> type faces are:</a:t>
            </a:r>
          </a:p>
          <a:p>
            <a:pPr marL="296333" indent="-296333" algn="l">
              <a:buSzPct val="75000"/>
              <a:buChar char="•"/>
              <a:defRPr sz="2400">
                <a:solidFill>
                  <a:srgbClr val="FFFFFF"/>
                </a:solidFill>
              </a:defRPr>
            </a:pPr>
            <a:r>
              <a:t>Arial</a:t>
            </a:r>
          </a:p>
          <a:p>
            <a:pPr marL="296333" indent="-296333" algn="l">
              <a:buSzPct val="75000"/>
              <a:buChar char="•"/>
              <a:defRPr sz="2400">
                <a:solidFill>
                  <a:srgbClr val="FFFFFF"/>
                </a:solidFill>
              </a:defRPr>
            </a:pPr>
            <a:r>
              <a:t>Helvetica</a:t>
            </a:r>
          </a:p>
          <a:p>
            <a:pPr marL="296333" indent="-296333" algn="l">
              <a:buSzPct val="75000"/>
              <a:buChar char="•"/>
              <a:defRPr sz="2400">
                <a:solidFill>
                  <a:srgbClr val="FFFFFF"/>
                </a:solidFill>
              </a:defRPr>
            </a:pPr>
            <a:r>
              <a:t>Tahoma (used on many websites)</a:t>
            </a:r>
          </a:p>
          <a:p>
            <a:pPr marL="296333" indent="-296333" algn="l">
              <a:buSzPct val="75000"/>
              <a:buChar char="•"/>
              <a:defRPr sz="2400">
                <a:solidFill>
                  <a:srgbClr val="FFFFFF"/>
                </a:solidFill>
              </a:defRPr>
            </a:pPr>
            <a:r>
              <a:t>Calibri  (default sans serif font in Microsoft Word)</a:t>
            </a:r>
          </a:p>
          <a:p>
            <a:pPr algn="l">
              <a:defRPr sz="2400">
                <a:solidFill>
                  <a:srgbClr val="FFFFFF"/>
                </a:solidFill>
              </a:defRPr>
            </a:pPr>
          </a:p>
          <a:p>
            <a:pPr algn="l">
              <a:defRPr sz="2400">
                <a:solidFill>
                  <a:srgbClr val="FFFFFF"/>
                </a:solidFill>
              </a:defRPr>
            </a:pPr>
            <a:r>
              <a:t>This section uses the Arial font.</a:t>
            </a:r>
          </a:p>
        </p:txBody>
      </p:sp>
      <p:sp>
        <p:nvSpPr>
          <p:cNvPr id="6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6" name="Professional documents use only two to three fonts — at least one serif font (for larger bodies of text) and one sans serif font for titles, headers, etc."/>
          <p:cNvSpPr txBox="1"/>
          <p:nvPr/>
        </p:nvSpPr>
        <p:spPr>
          <a:xfrm>
            <a:off x="850900" y="7232451"/>
            <a:ext cx="10464800" cy="1921571"/>
          </a:xfrm>
          <a:prstGeom prst="rect">
            <a:avLst/>
          </a:prstGeom>
          <a:solidFill>
            <a:schemeClr val="accent3">
              <a:hueOff val="-546624"/>
              <a:satOff val="7767"/>
              <a:lumOff val="-14512"/>
            </a:schemeClr>
          </a:solid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2800">
                <a:solidFill>
                  <a:srgbClr val="FFFFFF"/>
                </a:solidFill>
              </a:defRPr>
            </a:lvl1pPr>
          </a:lstStyle>
          <a:p>
            <a:pPr/>
            <a:r>
              <a:t>Professional documents use only two to three fonts — at least one serif font (for larger bodies of text) and one sans serif font for titles, headers, etc.</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9" name="Page Design Guidelines"/>
          <p:cNvSpPr txBox="1"/>
          <p:nvPr/>
        </p:nvSpPr>
        <p:spPr>
          <a:xfrm>
            <a:off x="381000" y="136743"/>
            <a:ext cx="875004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Page Design Guidelines</a:t>
            </a:r>
          </a:p>
        </p:txBody>
      </p:sp>
      <p:sp>
        <p:nvSpPr>
          <p:cNvPr id="630" name="Best method for creating readable documents…"/>
          <p:cNvSpPr txBox="1"/>
          <p:nvPr/>
        </p:nvSpPr>
        <p:spPr>
          <a:xfrm>
            <a:off x="378566" y="3221050"/>
            <a:ext cx="12247667" cy="4470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b="1" i="1">
                <a:solidFill>
                  <a:schemeClr val="accent5">
                    <a:hueOff val="-176146"/>
                    <a:satOff val="3665"/>
                    <a:lumOff val="-13986"/>
                  </a:schemeClr>
                </a:solidFill>
                <a:latin typeface="Helvetica Neue"/>
                <a:ea typeface="Helvetica Neue"/>
                <a:cs typeface="Helvetica Neue"/>
                <a:sym typeface="Helvetica Neue"/>
              </a:defRPr>
            </a:pPr>
            <a:r>
              <a:t>Best method for creating readable documents</a:t>
            </a:r>
          </a:p>
          <a:p>
            <a:pPr marL="370416" indent="-370416" algn="l">
              <a:buSzPct val="45000"/>
              <a:buBlip>
                <a:blip r:embed="rId2"/>
              </a:buBlip>
              <a:defRPr>
                <a:latin typeface="Helvetica Neue"/>
                <a:ea typeface="Helvetica Neue"/>
                <a:cs typeface="Helvetica Neue"/>
                <a:sym typeface="Helvetica Neue"/>
              </a:defRPr>
            </a:pPr>
            <a:r>
              <a:t>Replacing comma after comma after comma</a:t>
            </a:r>
          </a:p>
          <a:p>
            <a:pPr marL="370416" indent="-370416" algn="l">
              <a:buSzPct val="45000"/>
              <a:buBlip>
                <a:blip r:embed="rId2"/>
              </a:buBlip>
              <a:defRPr>
                <a:latin typeface="Helvetica Neue"/>
                <a:ea typeface="Helvetica Neue"/>
                <a:cs typeface="Helvetica Neue"/>
                <a:sym typeface="Helvetica Neue"/>
              </a:defRPr>
            </a:pPr>
            <a:r>
              <a:t>For three or more items</a:t>
            </a:r>
          </a:p>
          <a:p>
            <a:pPr marL="370416" indent="-370416" algn="l">
              <a:buSzPct val="45000"/>
              <a:buBlip>
                <a:blip r:embed="rId2"/>
              </a:buBlip>
              <a:defRPr>
                <a:latin typeface="Helvetica Neue"/>
                <a:ea typeface="Helvetica Neue"/>
                <a:cs typeface="Helvetica Neue"/>
                <a:sym typeface="Helvetica Neue"/>
              </a:defRPr>
            </a:pPr>
            <a:r>
              <a:t>Bullets are always used with lists to make them stand out</a:t>
            </a:r>
          </a:p>
          <a:p>
            <a:pPr lvl="1" marL="740833" indent="-296333" algn="l">
              <a:buSzPct val="75000"/>
              <a:buChar char="•"/>
              <a:defRPr>
                <a:latin typeface="Helvetica Neue"/>
                <a:ea typeface="Helvetica Neue"/>
                <a:cs typeface="Helvetica Neue"/>
                <a:sym typeface="Helvetica Neue"/>
              </a:defRPr>
            </a:pPr>
            <a:r>
              <a:t>Bullets for random, non-prioritized lists</a:t>
            </a:r>
          </a:p>
          <a:p>
            <a:pPr lvl="1" marL="740833" indent="-296333" algn="l">
              <a:buSzPct val="75000"/>
              <a:buChar char="•"/>
              <a:defRPr>
                <a:latin typeface="Helvetica Neue"/>
                <a:ea typeface="Helvetica Neue"/>
                <a:cs typeface="Helvetica Neue"/>
                <a:sym typeface="Helvetica Neue"/>
              </a:defRPr>
            </a:pPr>
            <a:r>
              <a:t>Numbers for prioritized or sequential or chronological lists (steps, for example)</a:t>
            </a:r>
          </a:p>
          <a:p>
            <a:pPr marL="296333" indent="-296333" algn="l">
              <a:buSzPct val="45000"/>
              <a:buBlip>
                <a:blip r:embed="rId2"/>
              </a:buBlip>
              <a:defRPr>
                <a:latin typeface="Helvetica Neue"/>
                <a:ea typeface="Helvetica Neue"/>
                <a:cs typeface="Helvetica Neue"/>
                <a:sym typeface="Helvetica Neue"/>
              </a:defRPr>
            </a:pPr>
            <a:r>
              <a:t>Excellent method for answering questions</a:t>
            </a:r>
          </a:p>
        </p:txBody>
      </p:sp>
      <p:sp>
        <p:nvSpPr>
          <p:cNvPr id="631" name="Lists"/>
          <p:cNvSpPr txBox="1"/>
          <p:nvPr/>
        </p:nvSpPr>
        <p:spPr>
          <a:xfrm>
            <a:off x="4064000" y="1232748"/>
            <a:ext cx="3529584" cy="19115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12000">
                <a:solidFill>
                  <a:schemeClr val="accent5"/>
                </a:solidFill>
                <a:latin typeface="Helvetica Neue"/>
                <a:ea typeface="Helvetica Neue"/>
                <a:cs typeface="Helvetica Neue"/>
                <a:sym typeface="Helvetica Neue"/>
              </a:defRPr>
            </a:lvl1pPr>
          </a:lstStyle>
          <a:p>
            <a:pPr/>
            <a:r>
              <a:t>Lists</a:t>
            </a:r>
          </a:p>
        </p:txBody>
      </p:sp>
      <p:sp>
        <p:nvSpPr>
          <p:cNvPr id="632" name="Note:  If you learn nothing else, make sure you use lists in your writing."/>
          <p:cNvSpPr txBox="1"/>
          <p:nvPr/>
        </p:nvSpPr>
        <p:spPr>
          <a:xfrm>
            <a:off x="660400" y="8301457"/>
            <a:ext cx="11393218" cy="498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2600">
                <a:solidFill>
                  <a:schemeClr val="accent5"/>
                </a:solidFill>
                <a:latin typeface="Helvetica Neue"/>
                <a:ea typeface="Helvetica Neue"/>
                <a:cs typeface="Helvetica Neue"/>
                <a:sym typeface="Helvetica Neue"/>
              </a:defRPr>
            </a:lvl1pPr>
          </a:lstStyle>
          <a:p>
            <a:pPr/>
            <a:r>
              <a:t>Note:  If you learn nothing else, make sure you use lists in your writing.</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Number"/>
          <p:cNvSpPr txBox="1"/>
          <p:nvPr>
            <p:ph type="sldNum" sz="quarter" idx="2"/>
          </p:nvPr>
        </p:nvSpPr>
        <p:spPr>
          <a:xfrm>
            <a:off x="4311650" y="9340850"/>
            <a:ext cx="368573" cy="381000"/>
          </a:xfrm>
          <a:prstGeom prst="rect">
            <a:avLst/>
          </a:prstGeom>
          <a:extLst>
            <a:ext uri="{C572A759-6A51-4108-AA02-DFA0A04FC94B}">
              <ma14:wrappingTextBoxFlag xmlns:ma14="http://schemas.microsoft.com/office/mac/drawingml/2011/main" val="1"/>
            </a:ext>
          </a:extLst>
        </p:spPr>
        <p:txBody>
          <a:bodyPr/>
          <a:lstStyle>
            <a:lvl1pPr algn="l" defTabSz="457200">
              <a:defRPr b="1">
                <a:latin typeface="Helvetica"/>
                <a:ea typeface="Helvetica"/>
                <a:cs typeface="Helvetica"/>
                <a:sym typeface="Helvetica"/>
              </a:defRPr>
            </a:lvl1pPr>
          </a:lstStyle>
          <a:p>
            <a:pPr/>
            <a:fld id="{86CB4B4D-7CA3-9044-876B-883B54F8677D}" type="slidenum"/>
          </a:p>
        </p:txBody>
      </p:sp>
      <p:sp>
        <p:nvSpPr>
          <p:cNvPr id="635" name="Page Design Guidelines"/>
          <p:cNvSpPr txBox="1"/>
          <p:nvPr/>
        </p:nvSpPr>
        <p:spPr>
          <a:xfrm>
            <a:off x="393700" y="-91857"/>
            <a:ext cx="875004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Page Design Guidelines</a:t>
            </a:r>
          </a:p>
        </p:txBody>
      </p:sp>
      <p:sp>
        <p:nvSpPr>
          <p:cNvPr id="636" name="Effective writing is always single spaced within paragraphs (not like academic papers or other documents)…"/>
          <p:cNvSpPr txBox="1"/>
          <p:nvPr/>
        </p:nvSpPr>
        <p:spPr>
          <a:xfrm>
            <a:off x="431800" y="1887549"/>
            <a:ext cx="11753685" cy="2671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Effective writing is always single spaced within paragraphs (not like academic papers or other documents)</a:t>
            </a:r>
          </a:p>
          <a:p>
            <a:pPr marL="370416" indent="-370416" algn="l">
              <a:buSzPct val="45000"/>
              <a:buBlip>
                <a:blip r:embed="rId2"/>
              </a:buBlip>
              <a:defRPr sz="2400">
                <a:latin typeface="Helvetica Neue"/>
                <a:ea typeface="Helvetica Neue"/>
                <a:cs typeface="Helvetica Neue"/>
                <a:sym typeface="Helvetica Neue"/>
              </a:defRPr>
            </a:pPr>
            <a:r>
              <a:t>Double spacing is used to separate paragraphs and sections</a:t>
            </a:r>
          </a:p>
          <a:p>
            <a:pPr marL="370416" indent="-370416" algn="l">
              <a:buSzPct val="45000"/>
              <a:buBlip>
                <a:blip r:embed="rId2"/>
              </a:buBlip>
              <a:defRPr sz="2400">
                <a:latin typeface="Helvetica Neue"/>
                <a:ea typeface="Helvetica Neue"/>
                <a:cs typeface="Helvetica Neue"/>
                <a:sym typeface="Helvetica Neue"/>
              </a:defRPr>
            </a:pPr>
            <a:r>
              <a:t>Paragraphs should not be indented</a:t>
            </a:r>
          </a:p>
          <a:p>
            <a:pPr marL="370416" indent="-370416" algn="l">
              <a:buSzPct val="45000"/>
              <a:buBlip>
                <a:blip r:embed="rId2"/>
              </a:buBlip>
              <a:defRPr sz="2400">
                <a:latin typeface="Helvetica Neue"/>
                <a:ea typeface="Helvetica Neue"/>
                <a:cs typeface="Helvetica Neue"/>
                <a:sym typeface="Helvetica Neue"/>
              </a:defRPr>
            </a:pPr>
            <a:r>
              <a:t>Triple spacing should never be used</a:t>
            </a:r>
          </a:p>
          <a:p>
            <a:pPr marL="370416" indent="-370416" algn="l">
              <a:buSzPct val="45000"/>
              <a:buBlip>
                <a:blip r:embed="rId2"/>
              </a:buBlip>
              <a:defRPr sz="2400">
                <a:latin typeface="Helvetica Neue"/>
                <a:ea typeface="Helvetica Neue"/>
                <a:cs typeface="Helvetica Neue"/>
                <a:sym typeface="Helvetica Neue"/>
              </a:defRPr>
            </a:pPr>
            <a:r>
              <a:t>New major sections should begin on a new page</a:t>
            </a:r>
          </a:p>
          <a:p>
            <a:pPr marL="370416" indent="-370416" algn="l">
              <a:buSzPct val="45000"/>
              <a:buBlip>
                <a:blip r:embed="rId2"/>
              </a:buBlip>
              <a:defRPr sz="2400">
                <a:latin typeface="Helvetica Neue"/>
                <a:ea typeface="Helvetica Neue"/>
                <a:cs typeface="Helvetica Neue"/>
                <a:sym typeface="Helvetica Neue"/>
              </a:defRPr>
            </a:pPr>
            <a:r>
              <a:t>Spacing for signatures should leave enough room for the size of the signature</a:t>
            </a:r>
          </a:p>
        </p:txBody>
      </p:sp>
      <p:sp>
        <p:nvSpPr>
          <p:cNvPr id="637" name="Line Spacing"/>
          <p:cNvSpPr txBox="1"/>
          <p:nvPr/>
        </p:nvSpPr>
        <p:spPr>
          <a:xfrm>
            <a:off x="431800" y="1176504"/>
            <a:ext cx="3559861"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Line Spacing</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Page Design Guidelines"/>
          <p:cNvSpPr txBox="1"/>
          <p:nvPr/>
        </p:nvSpPr>
        <p:spPr>
          <a:xfrm>
            <a:off x="393700" y="-91857"/>
            <a:ext cx="8750046"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Page Design Guidelines</a:t>
            </a:r>
          </a:p>
        </p:txBody>
      </p:sp>
      <p:sp>
        <p:nvSpPr>
          <p:cNvPr id="640" name="Assuring that all items in a list begin the same way, such as:…"/>
          <p:cNvSpPr txBox="1"/>
          <p:nvPr/>
        </p:nvSpPr>
        <p:spPr>
          <a:xfrm>
            <a:off x="381000" y="1633550"/>
            <a:ext cx="11753685" cy="119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0416" indent="-370416" algn="l">
              <a:buSzPct val="45000"/>
              <a:buBlip>
                <a:blip r:embed="rId2"/>
              </a:buBlip>
              <a:defRPr sz="2400">
                <a:latin typeface="Helvetica Neue"/>
                <a:ea typeface="Helvetica Neue"/>
                <a:cs typeface="Helvetica Neue"/>
                <a:sym typeface="Helvetica Neue"/>
              </a:defRPr>
            </a:pPr>
            <a:r>
              <a:t>Assuring that all items in a list begin the same way, such as:</a:t>
            </a:r>
          </a:p>
          <a:p>
            <a:pPr lvl="1" marL="740833" indent="-296333" algn="l">
              <a:buSzPct val="75000"/>
              <a:buChar char="•"/>
              <a:defRPr sz="2400">
                <a:latin typeface="Helvetica Neue"/>
                <a:ea typeface="Helvetica Neue"/>
                <a:cs typeface="Helvetica Neue"/>
                <a:sym typeface="Helvetica Neue"/>
              </a:defRPr>
            </a:pPr>
            <a:r>
              <a:t>Nouns (including gerunds - verbs changed to nouns by adding “ing”)</a:t>
            </a:r>
          </a:p>
          <a:p>
            <a:pPr lvl="1" marL="740833" indent="-296333" algn="l">
              <a:buSzPct val="75000"/>
              <a:buChar char="•"/>
              <a:defRPr sz="2400">
                <a:latin typeface="Helvetica Neue"/>
                <a:ea typeface="Helvetica Neue"/>
                <a:cs typeface="Helvetica Neue"/>
                <a:sym typeface="Helvetica Neue"/>
              </a:defRPr>
            </a:pPr>
            <a:r>
              <a:t>Verbs (particularly imperative voice - “do this” when giving directions)</a:t>
            </a:r>
          </a:p>
        </p:txBody>
      </p:sp>
      <p:sp>
        <p:nvSpPr>
          <p:cNvPr id="641" name="Parallelism"/>
          <p:cNvSpPr txBox="1"/>
          <p:nvPr/>
        </p:nvSpPr>
        <p:spPr>
          <a:xfrm>
            <a:off x="380999" y="922504"/>
            <a:ext cx="3042413"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4400">
                <a:solidFill>
                  <a:schemeClr val="accent5"/>
                </a:solidFill>
                <a:latin typeface="Helvetica Neue"/>
                <a:ea typeface="Helvetica Neue"/>
                <a:cs typeface="Helvetica Neue"/>
                <a:sym typeface="Helvetica Neue"/>
              </a:defRPr>
            </a:lvl1pPr>
          </a:lstStyle>
          <a:p>
            <a:pPr/>
            <a:r>
              <a:t>Parallelism</a:t>
            </a:r>
          </a:p>
        </p:txBody>
      </p:sp>
      <p:sp>
        <p:nvSpPr>
          <p:cNvPr id="642" name="Examples:…"/>
          <p:cNvSpPr txBox="1"/>
          <p:nvPr/>
        </p:nvSpPr>
        <p:spPr>
          <a:xfrm>
            <a:off x="381000" y="2941650"/>
            <a:ext cx="6516671" cy="6355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400">
                <a:latin typeface="Helvetica Neue"/>
                <a:ea typeface="Helvetica Neue"/>
                <a:cs typeface="Helvetica Neue"/>
                <a:sym typeface="Helvetica Neue"/>
              </a:defRPr>
            </a:pPr>
            <a:r>
              <a:rPr sz="3500">
                <a:solidFill>
                  <a:schemeClr val="accent4">
                    <a:hueOff val="46120"/>
                    <a:satOff val="4178"/>
                    <a:lumOff val="-16732"/>
                  </a:schemeClr>
                </a:solidFill>
              </a:rPr>
              <a:t>Examples</a:t>
            </a:r>
            <a:r>
              <a:t>:</a:t>
            </a:r>
          </a:p>
          <a:p>
            <a:pPr marL="296333" indent="-296333" algn="l">
              <a:buSzPct val="45000"/>
              <a:buBlip>
                <a:blip r:embed="rId2"/>
              </a:buBlip>
              <a:defRPr i="1" sz="2400">
                <a:solidFill>
                  <a:schemeClr val="accent1">
                    <a:hueOff val="47394"/>
                    <a:satOff val="-25753"/>
                    <a:lumOff val="-7544"/>
                  </a:schemeClr>
                </a:solidFill>
                <a:latin typeface="Helvetica Neue"/>
                <a:ea typeface="Helvetica Neue"/>
                <a:cs typeface="Helvetica Neue"/>
                <a:sym typeface="Helvetica Neue"/>
              </a:defRPr>
            </a:pPr>
            <a:r>
              <a:t>Directions (imperative voice)</a:t>
            </a:r>
          </a:p>
          <a:p>
            <a:pPr lvl="1" marL="740833" indent="-296333" algn="l">
              <a:buSzPct val="75000"/>
              <a:buChar char="•"/>
              <a:defRPr sz="2000">
                <a:latin typeface="Helvetica Neue"/>
                <a:ea typeface="Helvetica Neue"/>
                <a:cs typeface="Helvetica Neue"/>
                <a:sym typeface="Helvetica Neue"/>
              </a:defRPr>
            </a:pPr>
            <a:r>
              <a:t>Open the package</a:t>
            </a:r>
          </a:p>
          <a:p>
            <a:pPr lvl="1" marL="740833" indent="-296333" algn="l">
              <a:buSzPct val="75000"/>
              <a:buChar char="•"/>
              <a:defRPr sz="2000">
                <a:latin typeface="Helvetica Neue"/>
                <a:ea typeface="Helvetica Neue"/>
                <a:cs typeface="Helvetica Neue"/>
                <a:sym typeface="Helvetica Neue"/>
              </a:defRPr>
            </a:pPr>
            <a:r>
              <a:t>Read the directions</a:t>
            </a:r>
          </a:p>
          <a:p>
            <a:pPr lvl="1" marL="740833" indent="-296333" algn="l">
              <a:buSzPct val="75000"/>
              <a:buChar char="•"/>
              <a:defRPr sz="2000">
                <a:latin typeface="Helvetica Neue"/>
                <a:ea typeface="Helvetica Neue"/>
                <a:cs typeface="Helvetica Neue"/>
                <a:sym typeface="Helvetica Neue"/>
              </a:defRPr>
            </a:pPr>
            <a:r>
              <a:t>Insert Tab A into Slot B</a:t>
            </a:r>
          </a:p>
          <a:p>
            <a:pPr lvl="1" marL="740833" indent="-296333" algn="l">
              <a:buSzPct val="75000"/>
              <a:buChar char="•"/>
              <a:defRPr sz="2000">
                <a:latin typeface="Helvetica Neue"/>
                <a:ea typeface="Helvetica Neue"/>
                <a:cs typeface="Helvetica Neue"/>
                <a:sym typeface="Helvetica Neue"/>
              </a:defRPr>
            </a:pPr>
            <a:r>
              <a:t>Stand on your head</a:t>
            </a:r>
          </a:p>
          <a:p>
            <a:pPr lvl="1" marL="740833" indent="-296333" algn="l">
              <a:buSzPct val="75000"/>
              <a:buChar char="•"/>
              <a:defRPr sz="2000">
                <a:latin typeface="Helvetica Neue"/>
                <a:ea typeface="Helvetica Neue"/>
                <a:cs typeface="Helvetica Neue"/>
                <a:sym typeface="Helvetica Neue"/>
              </a:defRPr>
            </a:pPr>
            <a:r>
              <a:t>Call your grandmother for help</a:t>
            </a:r>
          </a:p>
          <a:p>
            <a:pPr marL="296333" indent="-296333" algn="l">
              <a:buSzPct val="45000"/>
              <a:buBlip>
                <a:blip r:embed="rId2"/>
              </a:buBlip>
              <a:defRPr i="1" sz="2400">
                <a:solidFill>
                  <a:schemeClr val="accent1">
                    <a:hueOff val="47394"/>
                    <a:satOff val="-25753"/>
                    <a:lumOff val="-7544"/>
                  </a:schemeClr>
                </a:solidFill>
                <a:latin typeface="Helvetica Neue"/>
                <a:ea typeface="Helvetica Neue"/>
                <a:cs typeface="Helvetica Neue"/>
                <a:sym typeface="Helvetica Neue"/>
              </a:defRPr>
            </a:pPr>
            <a:r>
              <a:t>Verbs (Employment History in a resume, for example):</a:t>
            </a:r>
          </a:p>
          <a:p>
            <a:pPr lvl="1" marL="740833" indent="-296333" algn="l">
              <a:buSzPct val="75000"/>
              <a:buChar char="•"/>
              <a:defRPr sz="2000">
                <a:latin typeface="Helvetica Neue"/>
                <a:ea typeface="Helvetica Neue"/>
                <a:cs typeface="Helvetica Neue"/>
                <a:sym typeface="Helvetica Neue"/>
              </a:defRPr>
            </a:pPr>
            <a:r>
              <a:t>Supervised 20,000 minions</a:t>
            </a:r>
          </a:p>
          <a:p>
            <a:pPr lvl="1" marL="740833" indent="-296333" algn="l">
              <a:buSzPct val="75000"/>
              <a:buChar char="•"/>
              <a:defRPr sz="2000">
                <a:latin typeface="Helvetica Neue"/>
                <a:ea typeface="Helvetica Neue"/>
                <a:cs typeface="Helvetica Neue"/>
                <a:sym typeface="Helvetica Neue"/>
              </a:defRPr>
            </a:pPr>
            <a:r>
              <a:t>Managed $200 million in offshore accounts</a:t>
            </a:r>
          </a:p>
          <a:p>
            <a:pPr lvl="1" marL="740833" indent="-296333" algn="l">
              <a:buSzPct val="75000"/>
              <a:buChar char="•"/>
              <a:defRPr sz="2000">
                <a:latin typeface="Helvetica Neue"/>
                <a:ea typeface="Helvetica Neue"/>
                <a:cs typeface="Helvetica Neue"/>
                <a:sym typeface="Helvetica Neue"/>
              </a:defRPr>
            </a:pPr>
            <a:r>
              <a:t>Jumped out of tall buildings</a:t>
            </a:r>
          </a:p>
          <a:p>
            <a:pPr lvl="1" marL="740833" indent="-296333" algn="l">
              <a:buSzPct val="75000"/>
              <a:buChar char="•"/>
              <a:defRPr sz="2000">
                <a:latin typeface="Helvetica Neue"/>
                <a:ea typeface="Helvetica Neue"/>
                <a:cs typeface="Helvetica Neue"/>
                <a:sym typeface="Helvetica Neue"/>
              </a:defRPr>
            </a:pPr>
            <a:r>
              <a:t>Shredded two tons of accounting documents</a:t>
            </a:r>
          </a:p>
          <a:p>
            <a:pPr lvl="1" marL="740833" indent="-296333" algn="l">
              <a:buSzPct val="75000"/>
              <a:buChar char="•"/>
              <a:defRPr sz="2000">
                <a:latin typeface="Helvetica Neue"/>
                <a:ea typeface="Helvetica Neue"/>
                <a:cs typeface="Helvetica Neue"/>
                <a:sym typeface="Helvetica Neue"/>
              </a:defRPr>
            </a:pPr>
            <a:r>
              <a:t>Provided bail for associates</a:t>
            </a:r>
          </a:p>
          <a:p>
            <a:pPr marL="296333" indent="-296333" algn="l">
              <a:buSzPct val="45000"/>
              <a:buBlip>
                <a:blip r:embed="rId2"/>
              </a:buBlip>
              <a:defRPr i="1" sz="2400">
                <a:solidFill>
                  <a:schemeClr val="accent1">
                    <a:hueOff val="47394"/>
                    <a:satOff val="-25753"/>
                    <a:lumOff val="-7544"/>
                  </a:schemeClr>
                </a:solidFill>
                <a:latin typeface="Helvetica Neue"/>
                <a:ea typeface="Helvetica Neue"/>
                <a:cs typeface="Helvetica Neue"/>
                <a:sym typeface="Helvetica Neue"/>
              </a:defRPr>
            </a:pPr>
            <a:r>
              <a:t>Nouns (often a list, such as a shopping list)</a:t>
            </a:r>
          </a:p>
          <a:p>
            <a:pPr lvl="1" marL="740833" indent="-296333" algn="l">
              <a:buSzPct val="75000"/>
              <a:buChar char="•"/>
              <a:defRPr sz="2000">
                <a:latin typeface="Helvetica Neue"/>
                <a:ea typeface="Helvetica Neue"/>
                <a:cs typeface="Helvetica Neue"/>
                <a:sym typeface="Helvetica Neue"/>
              </a:defRPr>
            </a:pPr>
            <a:r>
              <a:t>Tomatoes</a:t>
            </a:r>
          </a:p>
          <a:p>
            <a:pPr lvl="1" marL="740833" indent="-296333" algn="l">
              <a:buSzPct val="75000"/>
              <a:buChar char="•"/>
              <a:defRPr sz="2000">
                <a:latin typeface="Helvetica Neue"/>
                <a:ea typeface="Helvetica Neue"/>
                <a:cs typeface="Helvetica Neue"/>
                <a:sym typeface="Helvetica Neue"/>
              </a:defRPr>
            </a:pPr>
            <a:r>
              <a:t>Doughnuts</a:t>
            </a:r>
          </a:p>
          <a:p>
            <a:pPr lvl="1" marL="740833" indent="-296333" algn="l">
              <a:buSzPct val="75000"/>
              <a:buChar char="•"/>
              <a:defRPr sz="2000">
                <a:latin typeface="Helvetica Neue"/>
                <a:ea typeface="Helvetica Neue"/>
                <a:cs typeface="Helvetica Neue"/>
                <a:sym typeface="Helvetica Neue"/>
              </a:defRPr>
            </a:pPr>
            <a:r>
              <a:t>Rib-eye Steaks</a:t>
            </a:r>
          </a:p>
          <a:p>
            <a:pPr lvl="1" marL="740833" indent="-296333" algn="l">
              <a:buSzPct val="75000"/>
              <a:buChar char="•"/>
              <a:defRPr sz="2000">
                <a:latin typeface="Helvetica Neue"/>
                <a:ea typeface="Helvetica Neue"/>
                <a:cs typeface="Helvetica Neue"/>
                <a:sym typeface="Helvetica Neue"/>
              </a:defRPr>
            </a:pPr>
            <a:r>
              <a:t>Excedrin</a:t>
            </a:r>
          </a:p>
        </p:txBody>
      </p:sp>
      <p:sp>
        <p:nvSpPr>
          <p:cNvPr id="643" name="Gerunds (nouns from verbs)…"/>
          <p:cNvSpPr txBox="1"/>
          <p:nvPr/>
        </p:nvSpPr>
        <p:spPr>
          <a:xfrm>
            <a:off x="7416800" y="3271850"/>
            <a:ext cx="4670260" cy="2659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400">
                <a:latin typeface="Helvetica Neue"/>
                <a:ea typeface="Helvetica Neue"/>
                <a:cs typeface="Helvetica Neue"/>
                <a:sym typeface="Helvetica Neue"/>
              </a:defRPr>
            </a:pPr>
          </a:p>
          <a:p>
            <a:pPr marL="296333" indent="-296333" algn="l">
              <a:buSzPct val="45000"/>
              <a:buBlip>
                <a:blip r:embed="rId2"/>
              </a:buBlip>
              <a:defRPr i="1" sz="2400">
                <a:solidFill>
                  <a:schemeClr val="accent1">
                    <a:hueOff val="47394"/>
                    <a:satOff val="-25753"/>
                    <a:lumOff val="-7544"/>
                  </a:schemeClr>
                </a:solidFill>
                <a:latin typeface="Helvetica Neue"/>
                <a:ea typeface="Helvetica Neue"/>
                <a:cs typeface="Helvetica Neue"/>
                <a:sym typeface="Helvetica Neue"/>
              </a:defRPr>
            </a:pPr>
            <a:r>
              <a:t>Gerunds (nouns from verbs)</a:t>
            </a:r>
          </a:p>
          <a:p>
            <a:pPr lvl="1" marL="740833" indent="-296333" algn="l">
              <a:buSzPct val="75000"/>
              <a:buChar char="•"/>
              <a:defRPr sz="2000">
                <a:latin typeface="Helvetica Neue"/>
                <a:ea typeface="Helvetica Neue"/>
                <a:cs typeface="Helvetica Neue"/>
                <a:sym typeface="Helvetica Neue"/>
              </a:defRPr>
            </a:pPr>
            <a:r>
              <a:t>Jumping</a:t>
            </a:r>
          </a:p>
          <a:p>
            <a:pPr lvl="1" marL="740833" indent="-296333" algn="l">
              <a:buSzPct val="75000"/>
              <a:buChar char="•"/>
              <a:defRPr sz="2000">
                <a:latin typeface="Helvetica Neue"/>
                <a:ea typeface="Helvetica Neue"/>
                <a:cs typeface="Helvetica Neue"/>
                <a:sym typeface="Helvetica Neue"/>
              </a:defRPr>
            </a:pPr>
            <a:r>
              <a:t>Diving</a:t>
            </a:r>
          </a:p>
          <a:p>
            <a:pPr lvl="1" marL="740833" indent="-296333" algn="l">
              <a:buSzPct val="75000"/>
              <a:buChar char="•"/>
              <a:defRPr sz="2000">
                <a:latin typeface="Helvetica Neue"/>
                <a:ea typeface="Helvetica Neue"/>
                <a:cs typeface="Helvetica Neue"/>
                <a:sym typeface="Helvetica Neue"/>
              </a:defRPr>
            </a:pPr>
            <a:r>
              <a:t>Walking</a:t>
            </a:r>
          </a:p>
          <a:p>
            <a:pPr lvl="1" marL="740833" indent="-296333" algn="l">
              <a:buSzPct val="75000"/>
              <a:buChar char="•"/>
              <a:defRPr sz="2000">
                <a:latin typeface="Helvetica Neue"/>
                <a:ea typeface="Helvetica Neue"/>
                <a:cs typeface="Helvetica Neue"/>
                <a:sym typeface="Helvetica Neue"/>
              </a:defRPr>
            </a:pPr>
            <a:r>
              <a:t>Running</a:t>
            </a:r>
          </a:p>
          <a:p>
            <a:pPr lvl="1" marL="740833" indent="-296333" algn="l">
              <a:buSzPct val="75000"/>
              <a:buChar char="•"/>
              <a:defRPr sz="2000">
                <a:latin typeface="Helvetica Neue"/>
                <a:ea typeface="Helvetica Neue"/>
                <a:cs typeface="Helvetica Neue"/>
                <a:sym typeface="Helvetica Neue"/>
              </a:defRPr>
            </a:pPr>
            <a:r>
              <a:t>Sniffing</a:t>
            </a:r>
          </a:p>
        </p:txBody>
      </p:sp>
      <p:sp>
        <p:nvSpPr>
          <p:cNvPr id="6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Formatting Headings"/>
          <p:cNvSpPr txBox="1"/>
          <p:nvPr/>
        </p:nvSpPr>
        <p:spPr>
          <a:xfrm>
            <a:off x="393700" y="263743"/>
            <a:ext cx="7776210"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6000">
                <a:solidFill>
                  <a:schemeClr val="accent1"/>
                </a:solidFill>
                <a:latin typeface="Helvetica Neue"/>
                <a:ea typeface="Helvetica Neue"/>
                <a:cs typeface="Helvetica Neue"/>
                <a:sym typeface="Helvetica Neue"/>
              </a:defRPr>
            </a:lvl1pPr>
          </a:lstStyle>
          <a:p>
            <a:pPr/>
            <a:r>
              <a:t>Formatting Headings</a:t>
            </a:r>
          </a:p>
        </p:txBody>
      </p:sp>
      <p:sp>
        <p:nvSpPr>
          <p:cNvPr id="647" name="Section Heading…"/>
          <p:cNvSpPr txBox="1"/>
          <p:nvPr/>
        </p:nvSpPr>
        <p:spPr>
          <a:xfrm>
            <a:off x="330200" y="1925650"/>
            <a:ext cx="11281850" cy="62194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50000"/>
              </a:lnSpc>
              <a:defRPr b="1" sz="2400">
                <a:solidFill>
                  <a:schemeClr val="accent5"/>
                </a:solidFill>
                <a:latin typeface="Helvetica Neue"/>
                <a:ea typeface="Helvetica Neue"/>
                <a:cs typeface="Helvetica Neue"/>
                <a:sym typeface="Helvetica Neue"/>
              </a:defRPr>
            </a:pPr>
            <a:r>
              <a:t>Section Heading</a:t>
            </a:r>
          </a:p>
          <a:p>
            <a:pPr algn="l">
              <a:defRPr sz="1800">
                <a:latin typeface="Helvetica Neue"/>
                <a:ea typeface="Helvetica Neue"/>
                <a:cs typeface="Helvetica Neue"/>
                <a:sym typeface="Helvetica Neue"/>
              </a:defRPr>
            </a:pPr>
            <a:r>
              <a:t>Section headings in boldface and enlarged type are more appealing and readable than headings in full capital</a:t>
            </a:r>
          </a:p>
          <a:p>
            <a:pPr algn="l">
              <a:defRPr sz="1800">
                <a:latin typeface="Helvetica Neue"/>
                <a:ea typeface="Helvetica Neue"/>
                <a:cs typeface="Helvetica Neue"/>
                <a:sym typeface="Helvetica Neue"/>
              </a:defRPr>
            </a:pPr>
            <a:r>
              <a:t>letters.  Use a font size roughly four (4) points larger than body copy; for example, 16 point section headings for 12 point body (paragraph) copy.  Avoid overly larger section heads, and use no other highlights.  Set these</a:t>
            </a:r>
          </a:p>
          <a:p>
            <a:pPr algn="l">
              <a:defRPr sz="1800">
                <a:latin typeface="Helvetica Neue"/>
                <a:ea typeface="Helvetica Neue"/>
                <a:cs typeface="Helvetica Neue"/>
                <a:sym typeface="Helvetica Neue"/>
              </a:defRPr>
            </a:pPr>
            <a:r>
              <a:t>and all lower headings one extra space below any preceding text.</a:t>
            </a:r>
          </a:p>
          <a:p>
            <a:pPr algn="l">
              <a:defRPr sz="1800">
                <a:latin typeface="Helvetica Neue"/>
                <a:ea typeface="Helvetica Neue"/>
                <a:cs typeface="Helvetica Neue"/>
                <a:sym typeface="Helvetica Neue"/>
              </a:defRPr>
            </a:pPr>
          </a:p>
          <a:p>
            <a:pPr algn="l">
              <a:lnSpc>
                <a:spcPct val="120000"/>
              </a:lnSpc>
              <a:defRPr b="1" sz="2100">
                <a:solidFill>
                  <a:schemeClr val="accent5"/>
                </a:solidFill>
                <a:latin typeface="Helvetica Neue"/>
                <a:ea typeface="Helvetica Neue"/>
                <a:cs typeface="Helvetica Neue"/>
                <a:sym typeface="Helvetica Neue"/>
              </a:defRPr>
            </a:pPr>
            <a:r>
              <a:t>Major Topic Heading</a:t>
            </a:r>
          </a:p>
          <a:p>
            <a:pPr algn="l">
              <a:defRPr sz="1800">
                <a:latin typeface="Helvetica Neue"/>
                <a:ea typeface="Helvetica Neue"/>
                <a:cs typeface="Helvetica Neue"/>
                <a:sym typeface="Helvetica Neue"/>
              </a:defRPr>
            </a:pPr>
            <a:r>
              <a:t>Major topic headings are flush with the left margin and the block style paragraph.  Each important word begins with an uppercase letter.  Use boldface and a font size roughly two (2) points larger than body copy, with no other highlights.</a:t>
            </a:r>
          </a:p>
          <a:p>
            <a:pPr algn="l">
              <a:defRPr sz="1800">
                <a:latin typeface="Helvetica Neue"/>
                <a:ea typeface="Helvetica Neue"/>
                <a:cs typeface="Helvetica Neue"/>
                <a:sym typeface="Helvetica Neue"/>
              </a:defRPr>
            </a:pPr>
          </a:p>
          <a:p>
            <a:pPr algn="l">
              <a:lnSpc>
                <a:spcPct val="120000"/>
              </a:lnSpc>
              <a:defRPr b="1" sz="1800">
                <a:solidFill>
                  <a:schemeClr val="accent5"/>
                </a:solidFill>
                <a:latin typeface="Helvetica Neue"/>
                <a:ea typeface="Helvetica Neue"/>
                <a:cs typeface="Helvetica Neue"/>
                <a:sym typeface="Helvetica Neue"/>
              </a:defRPr>
            </a:pPr>
            <a:r>
              <a:t>Major Topic Heading</a:t>
            </a:r>
          </a:p>
          <a:p>
            <a:pPr algn="l">
              <a:defRPr sz="1800">
                <a:latin typeface="Helvetica Neue"/>
                <a:ea typeface="Helvetica Neue"/>
                <a:cs typeface="Helvetica Neue"/>
                <a:sym typeface="Helvetica Neue"/>
              </a:defRPr>
            </a:pPr>
            <a:r>
              <a:t>Minor topic headings are also flush with the left margin and the block style paragraph.  Each important word begins with an uppercase letter.  Use boldface (italics optional) and a font size the same as the body copy, with no other highlights.</a:t>
            </a:r>
          </a:p>
          <a:p>
            <a:pPr algn="l">
              <a:lnSpc>
                <a:spcPct val="120000"/>
              </a:lnSpc>
              <a:defRPr b="1" sz="1800">
                <a:latin typeface="Helvetica Neue"/>
                <a:ea typeface="Helvetica Neue"/>
                <a:cs typeface="Helvetica Neue"/>
                <a:sym typeface="Helvetica Neue"/>
              </a:defRPr>
            </a:pPr>
          </a:p>
          <a:p>
            <a:pPr algn="l">
              <a:defRPr sz="1800">
                <a:latin typeface="Helvetica Neue"/>
                <a:ea typeface="Helvetica Neue"/>
                <a:cs typeface="Helvetica Neue"/>
                <a:sym typeface="Helvetica Neue"/>
              </a:defRPr>
            </a:pPr>
            <a:r>
              <a:rPr b="1">
                <a:solidFill>
                  <a:schemeClr val="accent5"/>
                </a:solidFill>
              </a:rPr>
              <a:t>Subtopic Heading.</a:t>
            </a:r>
            <a:r>
              <a:rPr>
                <a:solidFill>
                  <a:schemeClr val="accent5"/>
                </a:solidFill>
              </a:rPr>
              <a:t> </a:t>
            </a:r>
            <a:r>
              <a:t> Instead of placing the heading above the paragraph, place subtopic heading flush left to the margin and the block style paragraph on the same line as the following text.  Each important word begins with an uppercase letter.  Use boldface and a font size the same as the body copy, with no other highlights.</a:t>
            </a:r>
          </a:p>
        </p:txBody>
      </p:sp>
      <p:sp>
        <p:nvSpPr>
          <p:cNvPr id="648" name="Headings should follow the format below:"/>
          <p:cNvSpPr txBox="1"/>
          <p:nvPr/>
        </p:nvSpPr>
        <p:spPr>
          <a:xfrm>
            <a:off x="469900" y="1154875"/>
            <a:ext cx="767143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3000">
                <a:latin typeface="Helvetica Neue"/>
                <a:ea typeface="Helvetica Neue"/>
                <a:cs typeface="Helvetica Neue"/>
                <a:sym typeface="Helvetica Neue"/>
              </a:defRPr>
            </a:lvl1pPr>
          </a:lstStyle>
          <a:p>
            <a:pPr/>
            <a:r>
              <a:t>Headings should follow the format below:</a:t>
            </a:r>
          </a:p>
        </p:txBody>
      </p:sp>
      <p:sp>
        <p:nvSpPr>
          <p:cNvPr id="649"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3FDFF"/>
        </a:solidFill>
      </p:bgPr>
    </p:bg>
    <p:spTree>
      <p:nvGrpSpPr>
        <p:cNvPr id="1" name=""/>
        <p:cNvGrpSpPr/>
        <p:nvPr/>
      </p:nvGrpSpPr>
      <p:grpSpPr>
        <a:xfrm>
          <a:off x="0" y="0"/>
          <a:ext cx="0" cy="0"/>
          <a:chOff x="0" y="0"/>
          <a:chExt cx="0" cy="0"/>
        </a:xfrm>
      </p:grpSpPr>
      <p:sp>
        <p:nvSpPr>
          <p:cNvPr id="651" name="Professional Writing"/>
          <p:cNvSpPr txBox="1"/>
          <p:nvPr/>
        </p:nvSpPr>
        <p:spPr>
          <a:xfrm>
            <a:off x="2861563" y="1713227"/>
            <a:ext cx="8193940"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7200">
                <a:effectLst>
                  <a:outerShdw sx="100000" sy="100000" kx="0" ky="0" algn="b" rotWithShape="0" blurRad="12700" dist="63500" dir="18900000">
                    <a:srgbClr val="EBEBEB"/>
                  </a:outerShdw>
                </a:effectLst>
                <a:latin typeface="Optima"/>
                <a:ea typeface="Optima"/>
                <a:cs typeface="Optima"/>
                <a:sym typeface="Optima"/>
              </a:defRPr>
            </a:lvl1pPr>
          </a:lstStyle>
          <a:p>
            <a:pPr/>
            <a:r>
              <a:t>Professional Writing</a:t>
            </a:r>
          </a:p>
        </p:txBody>
      </p:sp>
      <p:sp>
        <p:nvSpPr>
          <p:cNvPr id="652" name="Writing…"/>
          <p:cNvSpPr txBox="1"/>
          <p:nvPr/>
        </p:nvSpPr>
        <p:spPr>
          <a:xfrm>
            <a:off x="4807788" y="3775072"/>
            <a:ext cx="3176779" cy="2863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6000">
                <a:effectLst>
                  <a:outerShdw sx="100000" sy="100000" kx="0" ky="0" algn="b" rotWithShape="0" blurRad="12700" dist="63500" dir="18900000">
                    <a:srgbClr val="EBEBEB"/>
                  </a:outerShdw>
                </a:effectLst>
                <a:latin typeface="Optima"/>
                <a:ea typeface="Optima"/>
                <a:cs typeface="Optima"/>
                <a:sym typeface="Optima"/>
              </a:defRPr>
            </a:pPr>
            <a:r>
              <a:t>Writing</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Scientific</a:t>
            </a:r>
          </a:p>
          <a:p>
            <a:pPr>
              <a:defRPr b="1" i="1" sz="6000">
                <a:effectLst>
                  <a:outerShdw sx="100000" sy="100000" kx="0" ky="0" algn="b" rotWithShape="0" blurRad="12700" dist="63500" dir="18900000">
                    <a:srgbClr val="EBEBEB"/>
                  </a:outerShdw>
                </a:effectLst>
                <a:latin typeface="Optima"/>
                <a:ea typeface="Optima"/>
                <a:cs typeface="Optima"/>
                <a:sym typeface="Optima"/>
              </a:defRPr>
            </a:pPr>
            <a:r>
              <a:t>Reports</a:t>
            </a:r>
          </a:p>
        </p:txBody>
      </p:sp>
      <p:sp>
        <p:nvSpPr>
          <p:cNvPr id="653"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6" name="Scientific Reports"/>
          <p:cNvSpPr txBox="1"/>
          <p:nvPr/>
        </p:nvSpPr>
        <p:spPr>
          <a:xfrm>
            <a:off x="397763" y="189227"/>
            <a:ext cx="7320688"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Scientific Reports</a:t>
            </a:r>
          </a:p>
        </p:txBody>
      </p:sp>
      <p:sp>
        <p:nvSpPr>
          <p:cNvPr id="657" name="A Scientific Report is written:…"/>
          <p:cNvSpPr txBox="1"/>
          <p:nvPr/>
        </p:nvSpPr>
        <p:spPr>
          <a:xfrm>
            <a:off x="386474" y="1358728"/>
            <a:ext cx="12231851" cy="7132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5800">
                <a:solidFill>
                  <a:srgbClr val="941100"/>
                </a:solidFill>
                <a:latin typeface="Optima"/>
                <a:ea typeface="Optima"/>
                <a:cs typeface="Optima"/>
                <a:sym typeface="Optima"/>
              </a:defRPr>
            </a:pPr>
            <a:r>
              <a:t>A Scientific Report is written:</a:t>
            </a:r>
          </a:p>
          <a:p>
            <a:pPr lvl="2" marL="1333500" indent="-444500" algn="l">
              <a:buSzPct val="45000"/>
              <a:buBlip>
                <a:blip r:embed="rId2"/>
              </a:buBlip>
              <a:defRPr>
                <a:latin typeface="Optima"/>
                <a:ea typeface="Optima"/>
                <a:cs typeface="Optima"/>
                <a:sym typeface="Optima"/>
              </a:defRPr>
            </a:pPr>
            <a:r>
              <a:t>To find a cause  (to solve a problem)  OR</a:t>
            </a:r>
          </a:p>
          <a:p>
            <a:pPr lvl="2" marL="1333500" indent="-444500" algn="l">
              <a:buSzPct val="45000"/>
              <a:buBlip>
                <a:blip r:embed="rId2"/>
              </a:buBlip>
              <a:defRPr>
                <a:latin typeface="Optima"/>
                <a:ea typeface="Optima"/>
                <a:cs typeface="Optima"/>
                <a:sym typeface="Optima"/>
              </a:defRPr>
            </a:pPr>
            <a:r>
              <a:t>To determine an effect  (to answer a question)  OR</a:t>
            </a:r>
          </a:p>
          <a:p>
            <a:pPr lvl="2" marL="1333500" indent="-444500" algn="l">
              <a:buSzPct val="45000"/>
              <a:buBlip>
                <a:blip r:embed="rId2"/>
              </a:buBlip>
              <a:defRPr>
                <a:latin typeface="Optima"/>
                <a:ea typeface="Optima"/>
                <a:cs typeface="Optima"/>
                <a:sym typeface="Optima"/>
              </a:defRPr>
            </a:pPr>
            <a:r>
              <a:t>To make a comparison  (to make a choice or decision)</a:t>
            </a:r>
          </a:p>
          <a:p>
            <a:pPr lvl="2" marL="1333500" indent="-444500" algn="l">
              <a:buSzPct val="45000"/>
              <a:buBlip>
                <a:blip r:embed="rId2"/>
              </a:buBlip>
              <a:defRPr>
                <a:latin typeface="Optima"/>
                <a:ea typeface="Optima"/>
                <a:cs typeface="Optima"/>
                <a:sym typeface="Optima"/>
              </a:defRPr>
            </a:pPr>
            <a:r>
              <a:t>To report on a study, an experiment, an investigation, or other research which has already been completed, written in the </a:t>
            </a:r>
            <a:r>
              <a:rPr b="1" i="1">
                <a:solidFill>
                  <a:srgbClr val="FF2600"/>
                </a:solidFill>
              </a:rPr>
              <a:t>past tense</a:t>
            </a:r>
            <a:r>
              <a:t>, reporting on what has previously been done</a:t>
            </a:r>
          </a:p>
          <a:p>
            <a:pPr lvl="2" marL="1333500" indent="-444500" algn="l">
              <a:buSzPct val="45000"/>
              <a:buBlip>
                <a:blip r:embed="rId2"/>
              </a:buBlip>
              <a:defRPr>
                <a:latin typeface="Optima"/>
                <a:ea typeface="Optima"/>
                <a:cs typeface="Optima"/>
                <a:sym typeface="Optima"/>
              </a:defRPr>
            </a:pPr>
            <a:r>
              <a:t>To make a </a:t>
            </a:r>
            <a:r>
              <a:rPr>
                <a:solidFill>
                  <a:srgbClr val="FF2600"/>
                </a:solidFill>
              </a:rPr>
              <a:t>Recommendation</a:t>
            </a:r>
            <a:r>
              <a:t>, based on the </a:t>
            </a:r>
            <a:r>
              <a:rPr>
                <a:solidFill>
                  <a:srgbClr val="FF2600"/>
                </a:solidFill>
              </a:rPr>
              <a:t>Findings and Conclusion … </a:t>
            </a:r>
            <a:r>
              <a:t>never, ever just to provide information … </a:t>
            </a:r>
            <a:r>
              <a:rPr b="1" i="1">
                <a:solidFill>
                  <a:srgbClr val="FF2600"/>
                </a:solidFill>
              </a:rPr>
              <a:t>this is what makes it different from other types of reports</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Rounded Rectangle"/>
          <p:cNvSpPr/>
          <p:nvPr/>
        </p:nvSpPr>
        <p:spPr>
          <a:xfrm>
            <a:off x="1250950" y="6073011"/>
            <a:ext cx="10023675" cy="2916814"/>
          </a:xfrm>
          <a:prstGeom prst="roundRect">
            <a:avLst>
              <a:gd name="adj" fmla="val 15000"/>
            </a:avLst>
          </a:prstGeom>
          <a:blipFill>
            <a:blip r:embed="rId2">
              <a:alphaModFix amt="13607"/>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660" name="Someone or some organization:…"/>
          <p:cNvSpPr txBox="1"/>
          <p:nvPr/>
        </p:nvSpPr>
        <p:spPr>
          <a:xfrm>
            <a:off x="654861" y="2264662"/>
            <a:ext cx="11215851" cy="3442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a:defRPr>
                <a:latin typeface="Optima"/>
                <a:ea typeface="Optima"/>
                <a:cs typeface="Optima"/>
                <a:sym typeface="Optima"/>
              </a:defRPr>
            </a:pPr>
            <a:r>
              <a:t>Someone or some organization:</a:t>
            </a:r>
          </a:p>
          <a:p>
            <a:pPr lvl="2" marL="1333500" indent="-444500" algn="l">
              <a:buSzPct val="45000"/>
              <a:buBlip>
                <a:blip r:embed="rId3"/>
              </a:buBlip>
              <a:defRPr>
                <a:latin typeface="Optima"/>
                <a:ea typeface="Optima"/>
                <a:cs typeface="Optima"/>
                <a:sym typeface="Optima"/>
              </a:defRPr>
            </a:pPr>
            <a:r>
              <a:t>Pays you to write it</a:t>
            </a:r>
          </a:p>
          <a:p>
            <a:pPr lvl="2" marL="1333500" indent="-444500" algn="l">
              <a:buSzPct val="45000"/>
              <a:buBlip>
                <a:blip r:embed="rId3"/>
              </a:buBlip>
              <a:defRPr>
                <a:latin typeface="Optima"/>
                <a:ea typeface="Optima"/>
                <a:cs typeface="Optima"/>
                <a:sym typeface="Optima"/>
              </a:defRPr>
            </a:pPr>
            <a:r>
              <a:t>Requires you to write it  (your boss or your</a:t>
            </a:r>
          </a:p>
          <a:p>
            <a:pPr lvl="5" algn="l">
              <a:defRPr>
                <a:latin typeface="Optima"/>
                <a:ea typeface="Optima"/>
                <a:cs typeface="Optima"/>
                <a:sym typeface="Optima"/>
              </a:defRPr>
            </a:pPr>
            <a:r>
              <a:t>   Writing 212 Professor)</a:t>
            </a:r>
          </a:p>
          <a:p>
            <a:pPr lvl="2" marL="1333500" indent="-444500" algn="l">
              <a:buSzPct val="45000"/>
              <a:buBlip>
                <a:blip r:embed="rId3"/>
              </a:buBlip>
              <a:defRPr>
                <a:latin typeface="Optima"/>
                <a:ea typeface="Optima"/>
                <a:cs typeface="Optima"/>
                <a:sym typeface="Optima"/>
              </a:defRPr>
            </a:pPr>
            <a:r>
              <a:t>Requests you to write it (a friend, work associate,</a:t>
            </a:r>
          </a:p>
          <a:p>
            <a:pPr lvl="7" algn="l">
              <a:defRPr>
                <a:latin typeface="Optima"/>
                <a:ea typeface="Optima"/>
                <a:cs typeface="Optima"/>
                <a:sym typeface="Optima"/>
              </a:defRPr>
            </a:pPr>
            <a:r>
              <a:t>or family member)</a:t>
            </a:r>
          </a:p>
        </p:txBody>
      </p:sp>
      <p:sp>
        <p:nvSpPr>
          <p:cNvPr id="661"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
        <p:nvSpPr>
          <p:cNvPr id="662" name="Scientific Reports"/>
          <p:cNvSpPr txBox="1"/>
          <p:nvPr/>
        </p:nvSpPr>
        <p:spPr>
          <a:xfrm>
            <a:off x="397763" y="189227"/>
            <a:ext cx="7320688"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Scientific Reports</a:t>
            </a:r>
          </a:p>
        </p:txBody>
      </p:sp>
      <p:sp>
        <p:nvSpPr>
          <p:cNvPr id="663" name="No one writes an scientific analytical report, unless:"/>
          <p:cNvSpPr txBox="1"/>
          <p:nvPr/>
        </p:nvSpPr>
        <p:spPr>
          <a:xfrm>
            <a:off x="672820" y="1377313"/>
            <a:ext cx="10427208" cy="648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latin typeface="Optima"/>
                <a:ea typeface="Optima"/>
                <a:cs typeface="Optima"/>
                <a:sym typeface="Optima"/>
              </a:defRPr>
            </a:lvl1pPr>
          </a:lstStyle>
          <a:p>
            <a:pPr/>
            <a:r>
              <a:t>No one writes an scientific analytical report, unless:</a:t>
            </a:r>
          </a:p>
        </p:txBody>
      </p:sp>
      <p:sp>
        <p:nvSpPr>
          <p:cNvPr id="664" name="Note:  If you write scientific analytical reports for fun, you…"/>
          <p:cNvSpPr txBox="1"/>
          <p:nvPr/>
        </p:nvSpPr>
        <p:spPr>
          <a:xfrm>
            <a:off x="1459966" y="6779194"/>
            <a:ext cx="9629395" cy="15044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latin typeface="Optima"/>
                <a:ea typeface="Optima"/>
                <a:cs typeface="Optima"/>
                <a:sym typeface="Optima"/>
              </a:defRPr>
            </a:pPr>
          </a:p>
          <a:p>
            <a:pPr algn="l">
              <a:defRPr sz="3000">
                <a:latin typeface="Optima"/>
                <a:ea typeface="Optima"/>
                <a:cs typeface="Optima"/>
                <a:sym typeface="Optima"/>
              </a:defRPr>
            </a:pPr>
            <a:r>
              <a:rPr b="1" i="1">
                <a:solidFill>
                  <a:schemeClr val="accent1">
                    <a:hueOff val="47394"/>
                    <a:satOff val="-25753"/>
                    <a:lumOff val="-7544"/>
                  </a:schemeClr>
                </a:solidFill>
              </a:rPr>
              <a:t>Note:</a:t>
            </a:r>
            <a:r>
              <a:t>  If you write scientific analytical reports for fun, you</a:t>
            </a:r>
          </a:p>
          <a:p>
            <a:pPr algn="l">
              <a:defRPr sz="3000">
                <a:latin typeface="Optima"/>
                <a:ea typeface="Optima"/>
                <a:cs typeface="Optima"/>
                <a:sym typeface="Optima"/>
              </a:defRPr>
            </a:pPr>
            <a:r>
              <a:t>need serious therapy.</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7" name="Analytical Reports"/>
          <p:cNvSpPr txBox="1"/>
          <p:nvPr/>
        </p:nvSpPr>
        <p:spPr>
          <a:xfrm>
            <a:off x="397763" y="189227"/>
            <a:ext cx="7642557" cy="1196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a:defRPr b="1" i="1" sz="7200">
                <a:solidFill>
                  <a:schemeClr val="accent1"/>
                </a:solidFill>
                <a:latin typeface="Optima"/>
                <a:ea typeface="Optima"/>
                <a:cs typeface="Optima"/>
                <a:sym typeface="Optima"/>
              </a:defRPr>
            </a:pPr>
            <a:r>
              <a:t>Analytical Reports</a:t>
            </a:r>
          </a:p>
        </p:txBody>
      </p:sp>
      <p:sp>
        <p:nvSpPr>
          <p:cNvPr id="668" name="The only purpose of an Analytical Report is:"/>
          <p:cNvSpPr txBox="1"/>
          <p:nvPr/>
        </p:nvSpPr>
        <p:spPr>
          <a:xfrm>
            <a:off x="1074932" y="1892139"/>
            <a:ext cx="9414054" cy="6861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900">
                <a:solidFill>
                  <a:srgbClr val="0433FF"/>
                </a:solidFill>
                <a:latin typeface="Optima"/>
                <a:ea typeface="Optima"/>
                <a:cs typeface="Optima"/>
                <a:sym typeface="Optima"/>
              </a:defRPr>
            </a:lvl1pPr>
          </a:lstStyle>
          <a:p>
            <a:pPr/>
            <a:r>
              <a:t>The only purpose of an Analytical Report is:</a:t>
            </a:r>
          </a:p>
        </p:txBody>
      </p:sp>
      <p:sp>
        <p:nvSpPr>
          <p:cNvPr id="669" name="To make a recommendation"/>
          <p:cNvSpPr txBox="1"/>
          <p:nvPr/>
        </p:nvSpPr>
        <p:spPr>
          <a:xfrm>
            <a:off x="845264" y="3084827"/>
            <a:ext cx="10995555" cy="1146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6900">
                <a:solidFill>
                  <a:srgbClr val="941100"/>
                </a:solidFill>
                <a:latin typeface="Optima"/>
                <a:ea typeface="Optima"/>
                <a:cs typeface="Optima"/>
                <a:sym typeface="Optima"/>
              </a:defRPr>
            </a:lvl1pPr>
          </a:lstStyle>
          <a:p>
            <a:pPr/>
            <a:r>
              <a:t>To make a recommendation</a:t>
            </a:r>
          </a:p>
        </p:txBody>
      </p:sp>
      <p:sp>
        <p:nvSpPr>
          <p:cNvPr id="670" name="The recommendation is based upon the Findings and Conclusion Sections of the Report…"/>
          <p:cNvSpPr txBox="1"/>
          <p:nvPr/>
        </p:nvSpPr>
        <p:spPr>
          <a:xfrm>
            <a:off x="635000" y="3650613"/>
            <a:ext cx="10808230" cy="51193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Optima"/>
                <a:ea typeface="Optima"/>
                <a:cs typeface="Optima"/>
                <a:sym typeface="Optima"/>
              </a:defRPr>
            </a:pPr>
          </a:p>
          <a:p>
            <a:pPr marL="444500" indent="-444500" algn="l">
              <a:buSzPct val="45000"/>
              <a:buBlip>
                <a:blip r:embed="rId2"/>
              </a:buBlip>
              <a:defRPr>
                <a:latin typeface="Optima"/>
                <a:ea typeface="Optima"/>
                <a:cs typeface="Optima"/>
                <a:sym typeface="Optima"/>
              </a:defRPr>
            </a:pPr>
            <a:r>
              <a:t>The recommendation is based upon the Findings and Conclusion Sections of the Report</a:t>
            </a:r>
          </a:p>
          <a:p>
            <a:pPr marL="444500" indent="-444500" algn="l">
              <a:buSzPct val="45000"/>
              <a:buBlip>
                <a:blip r:embed="rId2"/>
              </a:buBlip>
              <a:defRPr>
                <a:latin typeface="Optima"/>
                <a:ea typeface="Optima"/>
                <a:cs typeface="Optima"/>
                <a:sym typeface="Optima"/>
              </a:defRPr>
            </a:pPr>
            <a:r>
              <a:t>The recommendation is the last thing you do in the Analytical Report itself  (Front Matter and End Matter may be added afterward, but they are not part of the actual report</a:t>
            </a:r>
          </a:p>
          <a:p>
            <a:pPr marL="444500" indent="-444500" algn="l">
              <a:buSzPct val="45000"/>
              <a:buBlip>
                <a:blip r:embed="rId2"/>
              </a:buBlip>
              <a:defRPr>
                <a:latin typeface="Optima"/>
                <a:ea typeface="Optima"/>
                <a:cs typeface="Optima"/>
                <a:sym typeface="Optima"/>
              </a:defRPr>
            </a:pPr>
            <a:r>
              <a:t>The recommendation is what sets an Analytical Report apart from all other reports</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cientific Thinking and Writing:…"/>
          <p:cNvSpPr txBox="1"/>
          <p:nvPr/>
        </p:nvSpPr>
        <p:spPr>
          <a:xfrm>
            <a:off x="2923438" y="755930"/>
            <a:ext cx="6929324" cy="1205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a:solidFill>
                  <a:schemeClr val="accent1"/>
                </a:solidFill>
                <a:latin typeface="Helvetica Neue"/>
                <a:ea typeface="Helvetica Neue"/>
                <a:cs typeface="Helvetica Neue"/>
                <a:sym typeface="Helvetica Neue"/>
              </a:defRPr>
            </a:pPr>
            <a:r>
              <a:t>Scientific Thinking and Writing:</a:t>
            </a:r>
          </a:p>
          <a:p>
            <a:pPr>
              <a:defRPr b="1" i="1">
                <a:solidFill>
                  <a:schemeClr val="accent1"/>
                </a:solidFill>
                <a:latin typeface="Helvetica Neue"/>
                <a:ea typeface="Helvetica Neue"/>
                <a:cs typeface="Helvetica Neue"/>
                <a:sym typeface="Helvetica Neue"/>
              </a:defRPr>
            </a:pPr>
            <a:r>
              <a:t>How We Think</a:t>
            </a:r>
          </a:p>
        </p:txBody>
      </p:sp>
      <p:sp>
        <p:nvSpPr>
          <p:cNvPr id="673" name="Every scientific analysis or analytical report requires a particular approach to…"/>
          <p:cNvSpPr txBox="1"/>
          <p:nvPr/>
        </p:nvSpPr>
        <p:spPr>
          <a:xfrm>
            <a:off x="1156131" y="2391867"/>
            <a:ext cx="10467138" cy="11991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2400">
                <a:latin typeface="Helvetica Neue"/>
                <a:ea typeface="Helvetica Neue"/>
                <a:cs typeface="Helvetica Neue"/>
                <a:sym typeface="Helvetica Neue"/>
              </a:defRPr>
            </a:pPr>
            <a:r>
              <a:t>Every scientific analysis or analytical report requires a particular approach to</a:t>
            </a:r>
          </a:p>
          <a:p>
            <a:pPr algn="l">
              <a:defRPr sz="2400">
                <a:latin typeface="Helvetica Neue"/>
                <a:ea typeface="Helvetica Neue"/>
                <a:cs typeface="Helvetica Neue"/>
                <a:sym typeface="Helvetica Neue"/>
              </a:defRPr>
            </a:pPr>
            <a:r>
              <a:t>begin the analysis:  a pattern of thinking.  </a:t>
            </a:r>
            <a:r>
              <a:rPr b="1" i="1"/>
              <a:t>There are six (and only six)</a:t>
            </a:r>
            <a:endParaRPr b="1" i="1"/>
          </a:p>
          <a:p>
            <a:pPr algn="l">
              <a:defRPr b="1" i="1" sz="2400">
                <a:latin typeface="Helvetica Neue"/>
                <a:ea typeface="Helvetica Neue"/>
                <a:cs typeface="Helvetica Neue"/>
                <a:sym typeface="Helvetica Neue"/>
              </a:defRPr>
            </a:pPr>
            <a:r>
              <a:t>possible approaches to begin an scientific analysis.</a:t>
            </a:r>
          </a:p>
        </p:txBody>
      </p:sp>
      <p:sp>
        <p:nvSpPr>
          <p:cNvPr id="674" name="The Six Basic Thought Patterns Are:"/>
          <p:cNvSpPr txBox="1"/>
          <p:nvPr/>
        </p:nvSpPr>
        <p:spPr>
          <a:xfrm>
            <a:off x="1156131" y="3873550"/>
            <a:ext cx="669036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i="1" sz="3000">
                <a:solidFill>
                  <a:schemeClr val="accent5"/>
                </a:solidFill>
                <a:latin typeface="Helvetica Neue"/>
                <a:ea typeface="Helvetica Neue"/>
                <a:cs typeface="Helvetica Neue"/>
                <a:sym typeface="Helvetica Neue"/>
              </a:defRPr>
            </a:lvl1pPr>
          </a:lstStyle>
          <a:p>
            <a:pPr/>
            <a:r>
              <a:t>The Six Basic Thought Patterns Are:</a:t>
            </a:r>
          </a:p>
        </p:txBody>
      </p:sp>
      <p:sp>
        <p:nvSpPr>
          <p:cNvPr id="675" name="Cause:  What causes X?   or    Why does X happen?…"/>
          <p:cNvSpPr txBox="1"/>
          <p:nvPr/>
        </p:nvSpPr>
        <p:spPr>
          <a:xfrm>
            <a:off x="1156131" y="4792167"/>
            <a:ext cx="9634187" cy="2672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Cause:</a:t>
            </a:r>
            <a:r>
              <a:t>  What causes X?   </a:t>
            </a:r>
            <a:r>
              <a:rPr i="1"/>
              <a:t>or</a:t>
            </a:r>
            <a:r>
              <a:t>    Why does X happen?</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Effect:</a:t>
            </a:r>
            <a:r>
              <a:rPr>
                <a:solidFill>
                  <a:schemeClr val="accent5"/>
                </a:solidFill>
              </a:rPr>
              <a:t>  </a:t>
            </a:r>
            <a:r>
              <a:t>What are the effects or results of X?</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Comparison:</a:t>
            </a:r>
            <a:r>
              <a:rPr>
                <a:solidFill>
                  <a:schemeClr val="accent5"/>
                </a:solidFill>
              </a:rPr>
              <a:t> </a:t>
            </a:r>
            <a:r>
              <a:t> How does X compare to Y  (and Z, etc.)</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Improvement:</a:t>
            </a:r>
            <a:r>
              <a:rPr>
                <a:solidFill>
                  <a:schemeClr val="accent5"/>
                </a:solidFill>
              </a:rPr>
              <a:t> </a:t>
            </a:r>
            <a:r>
              <a:t> How can X be improved?</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Alternative:</a:t>
            </a:r>
            <a:r>
              <a:rPr>
                <a:solidFill>
                  <a:schemeClr val="accent5"/>
                </a:solidFill>
              </a:rPr>
              <a:t> </a:t>
            </a:r>
            <a:r>
              <a:t> How does X work in other situations or at other times?</a:t>
            </a:r>
          </a:p>
          <a:p>
            <a:pPr marL="296333" indent="-296333" algn="l">
              <a:lnSpc>
                <a:spcPct val="120000"/>
              </a:lnSpc>
              <a:buSzPct val="45000"/>
              <a:buBlip>
                <a:blip r:embed="rId2"/>
              </a:buBlip>
              <a:defRPr sz="2400">
                <a:latin typeface="Helvetica Neue"/>
                <a:ea typeface="Helvetica Neue"/>
                <a:cs typeface="Helvetica Neue"/>
                <a:sym typeface="Helvetica Neue"/>
              </a:defRPr>
            </a:pPr>
            <a:r>
              <a:rPr b="1">
                <a:solidFill>
                  <a:schemeClr val="accent5"/>
                </a:solidFill>
              </a:rPr>
              <a:t>Feasibility:</a:t>
            </a:r>
            <a:r>
              <a:t>  Is X feasible?  Can it be done?</a:t>
            </a:r>
          </a:p>
        </p:txBody>
      </p:sp>
      <p:sp>
        <p:nvSpPr>
          <p:cNvPr id="676" name="One or more of these questions must be used…"/>
          <p:cNvSpPr txBox="1"/>
          <p:nvPr/>
        </p:nvSpPr>
        <p:spPr>
          <a:xfrm>
            <a:off x="1156131" y="7950250"/>
            <a:ext cx="9729217" cy="1147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400">
                <a:latin typeface="Helvetica Neue"/>
                <a:ea typeface="Helvetica Neue"/>
                <a:cs typeface="Helvetica Neue"/>
                <a:sym typeface="Helvetica Neue"/>
              </a:defRPr>
            </a:pPr>
            <a:r>
              <a:t>One or more of these questions </a:t>
            </a:r>
            <a:r>
              <a:rPr b="1" i="1" sz="4400">
                <a:solidFill>
                  <a:srgbClr val="FF2600"/>
                </a:solidFill>
              </a:rPr>
              <a:t>must be used</a:t>
            </a:r>
            <a:r>
              <a:rPr sz="4400"/>
              <a:t> </a:t>
            </a:r>
          </a:p>
          <a:p>
            <a:pPr algn="l">
              <a:defRPr sz="2400">
                <a:latin typeface="Helvetica Neue"/>
                <a:ea typeface="Helvetica Neue"/>
                <a:cs typeface="Helvetica Neue"/>
                <a:sym typeface="Helvetica Neue"/>
              </a:defRPr>
            </a:pPr>
            <a:r>
              <a:t>to begin an analysis or analytical report.</a:t>
            </a:r>
          </a:p>
        </p:txBody>
      </p:sp>
      <p:sp>
        <p:nvSpPr>
          <p:cNvPr id="677" name="Slide Number"/>
          <p:cNvSpPr txBox="1"/>
          <p:nvPr>
            <p:ph type="sldNum" sz="quarter" idx="2"/>
          </p:nvPr>
        </p:nvSpPr>
        <p:spPr>
          <a:xfrm>
            <a:off x="6311763" y="9251950"/>
            <a:ext cx="368574" cy="381000"/>
          </a:xfrm>
          <a:prstGeom prst="rect">
            <a:avLst/>
          </a:prstGeom>
          <a:extLst>
            <a:ext uri="{C572A759-6A51-4108-AA02-DFA0A04FC94B}">
              <ma14:wrappingTextBoxFlag xmlns:ma14="http://schemas.microsoft.com/office/mac/drawingml/2011/main" val="1"/>
            </a:ext>
          </a:extLst>
        </p:spPr>
        <p:txBody>
          <a:bodyPr/>
          <a:lstStyle>
            <a:lvl1pPr>
              <a:defRPr b="1">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